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304" r:id="rId3"/>
    <p:sldId id="337" r:id="rId4"/>
    <p:sldId id="338" r:id="rId5"/>
    <p:sldId id="333" r:id="rId6"/>
    <p:sldId id="334" r:id="rId7"/>
    <p:sldId id="335" r:id="rId8"/>
    <p:sldId id="339"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initials="M" lastIdx="6" clrIdx="0"/>
  <p:cmAuthor id="1" name="Thomas Hinds" initials="T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8" autoAdjust="0"/>
    <p:restoredTop sz="94660"/>
  </p:normalViewPr>
  <p:slideViewPr>
    <p:cSldViewPr snapToGrid="0">
      <p:cViewPr varScale="1">
        <p:scale>
          <a:sx n="74" d="100"/>
          <a:sy n="74" d="100"/>
        </p:scale>
        <p:origin x="-42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0" tIns="45709" rIns="91420" bIns="45709"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6725"/>
          </a:xfrm>
          <a:prstGeom prst="rect">
            <a:avLst/>
          </a:prstGeom>
        </p:spPr>
        <p:txBody>
          <a:bodyPr vert="horz" lIns="91420" tIns="45709" rIns="91420" bIns="45709" rtlCol="0"/>
          <a:lstStyle>
            <a:lvl1pPr algn="r">
              <a:defRPr sz="1200"/>
            </a:lvl1pPr>
          </a:lstStyle>
          <a:p>
            <a:fld id="{D72AA708-1337-41B3-9AB2-7645D8F621AD}" type="datetimeFigureOut">
              <a:rPr lang="en-US" smtClean="0"/>
              <a:t>9/24/2019</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0" tIns="45709" rIns="91420" bIns="45709"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6"/>
            <a:ext cx="3038475" cy="466725"/>
          </a:xfrm>
          <a:prstGeom prst="rect">
            <a:avLst/>
          </a:prstGeom>
        </p:spPr>
        <p:txBody>
          <a:bodyPr vert="horz" lIns="91420" tIns="45709" rIns="91420" bIns="45709" rtlCol="0" anchor="b"/>
          <a:lstStyle>
            <a:lvl1pPr algn="r">
              <a:defRPr sz="1200"/>
            </a:lvl1pPr>
          </a:lstStyle>
          <a:p>
            <a:fld id="{B48A44B8-FB82-4544-96F1-7367287EE92E}" type="slidenum">
              <a:rPr lang="en-US" smtClean="0"/>
              <a:t>‹#›</a:t>
            </a:fld>
            <a:endParaRPr lang="en-US"/>
          </a:p>
        </p:txBody>
      </p:sp>
    </p:spTree>
    <p:extLst>
      <p:ext uri="{BB962C8B-B14F-4D97-AF65-F5344CB8AC3E}">
        <p14:creationId xmlns:p14="http://schemas.microsoft.com/office/powerpoint/2010/main" val="260292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57" tIns="46579" rIns="93157" bIns="46579"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57" tIns="46579" rIns="93157" bIns="46579" rtlCol="0"/>
          <a:lstStyle>
            <a:lvl1pPr algn="r">
              <a:defRPr sz="1200"/>
            </a:lvl1pPr>
          </a:lstStyle>
          <a:p>
            <a:fld id="{01636BC7-B5F6-4F4E-AC1C-76A436E7D3D6}" type="datetimeFigureOut">
              <a:rPr lang="en-US" smtClean="0"/>
              <a:t>9/24/2019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7" tIns="46579" rIns="93157" bIns="4657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7" tIns="46579" rIns="93157"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57" tIns="46579" rIns="93157"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57" tIns="46579" rIns="93157" bIns="46579" rtlCol="0" anchor="b"/>
          <a:lstStyle>
            <a:lvl1pPr algn="r">
              <a:defRPr sz="1200"/>
            </a:lvl1pPr>
          </a:lstStyle>
          <a:p>
            <a:fld id="{272054E7-2F4C-484F-B922-56768957CEE4}" type="slidenum">
              <a:rPr lang="en-US" smtClean="0"/>
              <a:t>‹#›</a:t>
            </a:fld>
            <a:endParaRPr lang="en-US"/>
          </a:p>
        </p:txBody>
      </p:sp>
    </p:spTree>
    <p:extLst>
      <p:ext uri="{BB962C8B-B14F-4D97-AF65-F5344CB8AC3E}">
        <p14:creationId xmlns:p14="http://schemas.microsoft.com/office/powerpoint/2010/main" val="164554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44577"/>
            <a:ext cx="9144000" cy="286538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1342558" y="6328098"/>
            <a:ext cx="685800" cy="365125"/>
          </a:xfrm>
        </p:spPr>
        <p:txBody>
          <a:bodyPr/>
          <a:lstStyle/>
          <a:p>
            <a:fld id="{DCA620CB-CE90-44D4-ACE1-6D7ABB6DEA55}" type="slidenum">
              <a:rPr lang="en-US" smtClean="0"/>
              <a:t>‹#›</a:t>
            </a:fld>
            <a:endParaRPr lang="en-US"/>
          </a:p>
        </p:txBody>
      </p:sp>
      <p:sp>
        <p:nvSpPr>
          <p:cNvPr id="7" name="Rectangle 6"/>
          <p:cNvSpPr/>
          <p:nvPr userDrawn="1"/>
        </p:nvSpPr>
        <p:spPr>
          <a:xfrm>
            <a:off x="1524000" y="644577"/>
            <a:ext cx="9144000" cy="4613223"/>
          </a:xfrm>
          <a:prstGeom prst="rect">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Rectangle 7"/>
          <p:cNvSpPr/>
          <p:nvPr userDrawn="1"/>
        </p:nvSpPr>
        <p:spPr>
          <a:xfrm>
            <a:off x="1524000" y="5456420"/>
            <a:ext cx="9144000" cy="764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65000"/>
                    <a:lumOff val="35000"/>
                  </a:schemeClr>
                </a:solidFill>
              </a:rPr>
              <a:t>Stronger</a:t>
            </a:r>
            <a:r>
              <a:rPr lang="en-US" sz="3600" b="1" baseline="0" dirty="0">
                <a:solidFill>
                  <a:schemeClr val="tx1">
                    <a:lumMod val="65000"/>
                    <a:lumOff val="35000"/>
                  </a:schemeClr>
                </a:solidFill>
              </a:rPr>
              <a:t> Together</a:t>
            </a:r>
            <a:endParaRPr lang="en-US" sz="3600" b="1" dirty="0">
              <a:solidFill>
                <a:schemeClr val="tx1">
                  <a:lumMod val="65000"/>
                  <a:lumOff val="35000"/>
                </a:schemeClr>
              </a:solidFill>
            </a:endParaRPr>
          </a:p>
        </p:txBody>
      </p:sp>
      <p:sp>
        <p:nvSpPr>
          <p:cNvPr id="9" name="Rectangle 8"/>
          <p:cNvSpPr/>
          <p:nvPr userDrawn="1"/>
        </p:nvSpPr>
        <p:spPr>
          <a:xfrm>
            <a:off x="1524000" y="6190938"/>
            <a:ext cx="4562007"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086007" y="6190938"/>
            <a:ext cx="456200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33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ln w="76200">
            <a:noFill/>
          </a:ln>
        </p:spPr>
        <p:txBody>
          <a:bodyPr anchor="b"/>
          <a:lstStyle>
            <a:lvl1pPr>
              <a:defRPr sz="3200">
                <a:solidFill>
                  <a:schemeClr val="accent4"/>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CA620CB-CE90-44D4-ACE1-6D7ABB6DEA55}" type="slidenum">
              <a:rPr lang="en-US" smtClean="0"/>
              <a:t>‹#›</a:t>
            </a:fld>
            <a:endParaRPr lang="en-US"/>
          </a:p>
        </p:txBody>
      </p:sp>
      <p:sp>
        <p:nvSpPr>
          <p:cNvPr id="8" name="Rectangle 7"/>
          <p:cNvSpPr/>
          <p:nvPr userDrawn="1"/>
        </p:nvSpPr>
        <p:spPr>
          <a:xfrm>
            <a:off x="839788" y="5884884"/>
            <a:ext cx="196596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805748" y="5884884"/>
            <a:ext cx="19659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1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ln w="76200">
            <a:noFill/>
          </a:ln>
        </p:spPr>
        <p:txBody>
          <a:bodyPr/>
          <a:lstStyle>
            <a:lvl1pPr>
              <a:defRPr>
                <a:solidFill>
                  <a:schemeClr val="accent4"/>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CA620CB-CE90-44D4-ACE1-6D7ABB6DEA55}" type="slidenum">
              <a:rPr lang="en-US" smtClean="0"/>
              <a:t>‹#›</a:t>
            </a:fld>
            <a:endParaRPr lang="en-US"/>
          </a:p>
        </p:txBody>
      </p:sp>
    </p:spTree>
    <p:extLst>
      <p:ext uri="{BB962C8B-B14F-4D97-AF65-F5344CB8AC3E}">
        <p14:creationId xmlns:p14="http://schemas.microsoft.com/office/powerpoint/2010/main" val="3425996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ln w="76200">
            <a:noFill/>
          </a:ln>
        </p:spPr>
        <p:txBody>
          <a:bodyPr vert="eaVert"/>
          <a:lstStyle>
            <a:lvl1pPr>
              <a:defRPr>
                <a:solidFill>
                  <a:schemeClr val="accent4"/>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CA620CB-CE90-44D4-ACE1-6D7ABB6DEA55}" type="slidenum">
              <a:rPr lang="en-US" smtClean="0"/>
              <a:t>‹#›</a:t>
            </a:fld>
            <a:endParaRPr lang="en-US"/>
          </a:p>
        </p:txBody>
      </p:sp>
      <p:sp>
        <p:nvSpPr>
          <p:cNvPr id="7" name="Rectangle 6"/>
          <p:cNvSpPr/>
          <p:nvPr userDrawn="1"/>
        </p:nvSpPr>
        <p:spPr>
          <a:xfrm rot="16200000">
            <a:off x="-670560" y="1782445"/>
            <a:ext cx="292608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16200000">
            <a:off x="-670560" y="4688364"/>
            <a:ext cx="29260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415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seño personalizad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ítulo 4"/>
          <p:cNvSpPr>
            <a:spLocks noGrp="1"/>
          </p:cNvSpPr>
          <p:nvPr>
            <p:ph type="title"/>
          </p:nvPr>
        </p:nvSpPr>
        <p:spPr/>
        <p:txBody>
          <a:bodyPr/>
          <a:lstStyle/>
          <a:p>
            <a:r>
              <a:rPr lang="en-GB"/>
              <a:t>Clic para editar título</a:t>
            </a:r>
          </a:p>
        </p:txBody>
      </p:sp>
      <p:sp>
        <p:nvSpPr>
          <p:cNvPr id="7" name="Marcador de contenido 6"/>
          <p:cNvSpPr>
            <a:spLocks noGrp="1"/>
          </p:cNvSpPr>
          <p:nvPr>
            <p:ph sz="quarter" idx="11"/>
          </p:nvPr>
        </p:nvSpPr>
        <p:spPr>
          <a:xfrm>
            <a:off x="609600" y="1748336"/>
            <a:ext cx="10972800" cy="4276725"/>
          </a:xfrm>
        </p:spPr>
        <p:txBody>
          <a:bodyPr/>
          <a:lstStyle/>
          <a:p>
            <a:pPr lvl="0"/>
            <a:r>
              <a:rPr lang="en-GB" dirty="0" err="1"/>
              <a:t>Haga</a:t>
            </a:r>
            <a:r>
              <a:rPr lang="en-GB" dirty="0"/>
              <a:t> </a:t>
            </a:r>
            <a:r>
              <a:rPr lang="en-GB" dirty="0" err="1"/>
              <a:t>clic</a:t>
            </a:r>
            <a:r>
              <a:rPr lang="en-GB" dirty="0"/>
              <a:t> </a:t>
            </a:r>
            <a:r>
              <a:rPr lang="en-GB" dirty="0" err="1"/>
              <a:t>para</a:t>
            </a:r>
            <a:r>
              <a:rPr lang="en-GB" dirty="0"/>
              <a:t> </a:t>
            </a:r>
            <a:r>
              <a:rPr lang="en-GB" dirty="0" err="1"/>
              <a:t>modificar</a:t>
            </a:r>
            <a:r>
              <a:rPr lang="en-GB" dirty="0"/>
              <a:t> el </a:t>
            </a:r>
            <a:r>
              <a:rPr lang="en-GB" dirty="0" err="1"/>
              <a:t>estilo</a:t>
            </a:r>
            <a:r>
              <a:rPr lang="en-GB" dirty="0"/>
              <a:t> de </a:t>
            </a:r>
            <a:r>
              <a:rPr lang="en-GB" dirty="0" err="1"/>
              <a:t>texto</a:t>
            </a:r>
            <a:r>
              <a:rPr lang="en-GB" dirty="0"/>
              <a:t> del </a:t>
            </a:r>
            <a:r>
              <a:rPr lang="en-GB" dirty="0" err="1"/>
              <a:t>patrón</a:t>
            </a:r>
            <a:endParaRPr lang="en-GB" dirty="0"/>
          </a:p>
          <a:p>
            <a:pPr lvl="1"/>
            <a:r>
              <a:rPr lang="en-GB" dirty="0"/>
              <a:t>Segundo </a:t>
            </a:r>
            <a:r>
              <a:rPr lang="en-GB" dirty="0" err="1"/>
              <a:t>nivel</a:t>
            </a:r>
            <a:endParaRPr lang="en-GB" dirty="0"/>
          </a:p>
          <a:p>
            <a:pPr lvl="2"/>
            <a:r>
              <a:rPr lang="en-GB" dirty="0" err="1"/>
              <a:t>Tercer</a:t>
            </a:r>
            <a:r>
              <a:rPr lang="en-GB" dirty="0"/>
              <a:t> </a:t>
            </a:r>
            <a:r>
              <a:rPr lang="en-GB" dirty="0" err="1"/>
              <a:t>nivel</a:t>
            </a:r>
            <a:endParaRPr lang="en-GB" dirty="0"/>
          </a:p>
          <a:p>
            <a:pPr lvl="3"/>
            <a:r>
              <a:rPr lang="en-GB" dirty="0"/>
              <a:t>Cuarto </a:t>
            </a:r>
            <a:r>
              <a:rPr lang="en-GB" dirty="0" err="1"/>
              <a:t>nivel</a:t>
            </a:r>
            <a:endParaRPr lang="en-GB" dirty="0"/>
          </a:p>
          <a:p>
            <a:pPr lvl="4"/>
            <a:r>
              <a:rPr lang="en-GB" dirty="0" err="1"/>
              <a:t>Quinto</a:t>
            </a:r>
            <a:r>
              <a:rPr lang="en-GB" dirty="0"/>
              <a:t> </a:t>
            </a:r>
            <a:r>
              <a:rPr lang="en-GB" dirty="0" err="1"/>
              <a:t>nivel</a:t>
            </a:r>
            <a:endParaRPr lang="en-GB" dirty="0"/>
          </a:p>
        </p:txBody>
      </p:sp>
      <p:sp>
        <p:nvSpPr>
          <p:cNvPr id="6" name="Marcador de número de diapositiva 2"/>
          <p:cNvSpPr>
            <a:spLocks noGrp="1"/>
          </p:cNvSpPr>
          <p:nvPr>
            <p:ph type="sldNum" sz="quarter" idx="12"/>
          </p:nvPr>
        </p:nvSpPr>
        <p:spPr/>
        <p:txBody>
          <a:bodyPr/>
          <a:lstStyle>
            <a:lvl1pPr>
              <a:defRPr/>
            </a:lvl1pPr>
          </a:lstStyle>
          <a:p>
            <a:pPr>
              <a:defRPr/>
            </a:pPr>
            <a:fld id="{6C2EE0B7-C5C7-44DF-9F07-FC6BD7569A92}" type="slidenum">
              <a:rPr lang="en-GB"/>
              <a:pPr>
                <a:defRPr/>
              </a:pPr>
              <a:t>‹#›</a:t>
            </a:fld>
            <a:endParaRPr lang="en-GB"/>
          </a:p>
        </p:txBody>
      </p:sp>
    </p:spTree>
    <p:extLst>
      <p:ext uri="{BB962C8B-B14F-4D97-AF65-F5344CB8AC3E}">
        <p14:creationId xmlns:p14="http://schemas.microsoft.com/office/powerpoint/2010/main" val="275848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42558" y="6328098"/>
            <a:ext cx="685800" cy="365125"/>
          </a:xfrm>
        </p:spPr>
        <p:txBody>
          <a:bodyPr/>
          <a:lstStyle/>
          <a:p>
            <a:fld id="{DCA620CB-CE90-44D4-ACE1-6D7ABB6DEA55}" type="slidenum">
              <a:rPr lang="en-US" smtClean="0"/>
              <a:t>‹#›</a:t>
            </a:fld>
            <a:endParaRPr lang="en-US"/>
          </a:p>
        </p:txBody>
      </p:sp>
      <p:sp>
        <p:nvSpPr>
          <p:cNvPr id="7" name="Rectangle 6"/>
          <p:cNvSpPr/>
          <p:nvPr userDrawn="1"/>
        </p:nvSpPr>
        <p:spPr>
          <a:xfrm>
            <a:off x="1573480" y="736269"/>
            <a:ext cx="9144000" cy="5231887"/>
          </a:xfrm>
          <a:prstGeom prst="rect">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1" name="Rectangle 10"/>
          <p:cNvSpPr/>
          <p:nvPr userDrawn="1"/>
        </p:nvSpPr>
        <p:spPr>
          <a:xfrm>
            <a:off x="1573480" y="813055"/>
            <a:ext cx="9144000" cy="5078313"/>
          </a:xfrm>
          <a:prstGeom prst="rect">
            <a:avLst/>
          </a:prstGeom>
          <a:noFill/>
        </p:spPr>
        <p:txBody>
          <a:bodyPr wrap="square" lIns="91440" tIns="45720" rIns="91440" bIns="45720">
            <a:spAutoFit/>
          </a:bodyPr>
          <a:lstStyle/>
          <a:p>
            <a:pPr algn="ctr" rtl="0"/>
            <a:r>
              <a:rPr lang="en-US" sz="3600" b="0" i="0" u="none" strike="noStrike" kern="1200" baseline="0" dirty="0">
                <a:solidFill>
                  <a:schemeClr val="tx1"/>
                </a:solidFill>
                <a:latin typeface="+mn-lt"/>
                <a:ea typeface="+mn-ea"/>
                <a:cs typeface="+mn-cs"/>
              </a:rPr>
              <a:t>"The views expressed in this presentation are solely the opinions of the author(s) and do not necessarily reflect the official policies of the U.S. Department of Health and Human Services, the Health Resources and Services Administration, or the Administration for Children and Families, nor does mention of the department or agency names imply endorsement by the U.S. Government."</a:t>
            </a:r>
          </a:p>
        </p:txBody>
      </p:sp>
    </p:spTree>
    <p:extLst>
      <p:ext uri="{BB962C8B-B14F-4D97-AF65-F5344CB8AC3E}">
        <p14:creationId xmlns:p14="http://schemas.microsoft.com/office/powerpoint/2010/main" val="229344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CA620CB-CE90-44D4-ACE1-6D7ABB6DEA55}" type="slidenum">
              <a:rPr lang="en-US" smtClean="0"/>
              <a:t>‹#›</a:t>
            </a:fld>
            <a:endParaRPr lang="en-US"/>
          </a:p>
        </p:txBody>
      </p:sp>
      <p:sp>
        <p:nvSpPr>
          <p:cNvPr id="7" name="Rectangle 6"/>
          <p:cNvSpPr/>
          <p:nvPr userDrawn="1"/>
        </p:nvSpPr>
        <p:spPr>
          <a:xfrm>
            <a:off x="838200" y="6201543"/>
            <a:ext cx="525780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0" y="6201543"/>
            <a:ext cx="52578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838200" y="659174"/>
            <a:ext cx="2546787" cy="769441"/>
          </a:xfrm>
          <a:prstGeom prst="rect">
            <a:avLst/>
          </a:prstGeom>
          <a:noFill/>
        </p:spPr>
        <p:txBody>
          <a:bodyPr wrap="none" lIns="91440" tIns="45720" rIns="91440" bIns="45720">
            <a:spAutoFit/>
          </a:bodyPr>
          <a:lstStyle/>
          <a:p>
            <a:pPr algn="ctr"/>
            <a:r>
              <a:rPr lang="en-US" sz="4400" b="0" cap="none" spc="0" dirty="0">
                <a:ln w="0"/>
                <a:solidFill>
                  <a:schemeClr val="accent4"/>
                </a:solidFill>
                <a:effectLst/>
                <a:latin typeface="+mj-lt"/>
              </a:rPr>
              <a:t>Objectives</a:t>
            </a:r>
          </a:p>
        </p:txBody>
      </p:sp>
    </p:spTree>
    <p:extLst>
      <p:ext uri="{BB962C8B-B14F-4D97-AF65-F5344CB8AC3E}">
        <p14:creationId xmlns:p14="http://schemas.microsoft.com/office/powerpoint/2010/main" val="317699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76200">
            <a:noFill/>
          </a:ln>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CA620CB-CE90-44D4-ACE1-6D7ABB6DEA55}" type="slidenum">
              <a:rPr lang="en-US" smtClean="0"/>
              <a:t>‹#›</a:t>
            </a:fld>
            <a:endParaRPr lang="en-US"/>
          </a:p>
        </p:txBody>
      </p:sp>
      <p:sp>
        <p:nvSpPr>
          <p:cNvPr id="7" name="Rectangle 6"/>
          <p:cNvSpPr/>
          <p:nvPr userDrawn="1"/>
        </p:nvSpPr>
        <p:spPr>
          <a:xfrm>
            <a:off x="838200" y="6201543"/>
            <a:ext cx="525780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0" y="6201543"/>
            <a:ext cx="52578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12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w="76200">
            <a:noFill/>
          </a:ln>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CA620CB-CE90-44D4-ACE1-6D7ABB6DEA55}" type="slidenum">
              <a:rPr lang="en-US" smtClean="0"/>
              <a:t>‹#›</a:t>
            </a:fld>
            <a:endParaRPr lang="en-US"/>
          </a:p>
        </p:txBody>
      </p:sp>
      <p:sp>
        <p:nvSpPr>
          <p:cNvPr id="8" name="Rectangle 7"/>
          <p:cNvSpPr/>
          <p:nvPr userDrawn="1"/>
        </p:nvSpPr>
        <p:spPr>
          <a:xfrm>
            <a:off x="838200" y="6201543"/>
            <a:ext cx="521208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134100" y="6201543"/>
            <a:ext cx="52578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6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ln w="76200">
            <a:noFill/>
          </a:ln>
        </p:spPr>
        <p:txBody>
          <a:bodyPr/>
          <a:lstStyle>
            <a:lvl1pPr>
              <a:defRPr>
                <a:solidFill>
                  <a:schemeClr val="accent4"/>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812641" y="6201543"/>
            <a:ext cx="521208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134894" y="6201543"/>
            <a:ext cx="52578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60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w="76200">
            <a:noFill/>
          </a:ln>
        </p:spPr>
        <p:txBody>
          <a:bodyPr/>
          <a:lstStyle>
            <a:lvl1pPr>
              <a:defRPr>
                <a:solidFill>
                  <a:schemeClr val="accent4"/>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CA620CB-CE90-44D4-ACE1-6D7ABB6DEA55}" type="slidenum">
              <a:rPr lang="en-US" smtClean="0"/>
              <a:t>‹#›</a:t>
            </a:fld>
            <a:endParaRPr lang="en-US"/>
          </a:p>
        </p:txBody>
      </p:sp>
    </p:spTree>
    <p:extLst>
      <p:ext uri="{BB962C8B-B14F-4D97-AF65-F5344CB8AC3E}">
        <p14:creationId xmlns:p14="http://schemas.microsoft.com/office/powerpoint/2010/main" val="75604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A620CB-CE90-44D4-ACE1-6D7ABB6DEA55}" type="slidenum">
              <a:rPr lang="en-US" smtClean="0"/>
              <a:t>‹#›</a:t>
            </a:fld>
            <a:endParaRPr lang="en-US"/>
          </a:p>
        </p:txBody>
      </p:sp>
    </p:spTree>
    <p:extLst>
      <p:ext uri="{BB962C8B-B14F-4D97-AF65-F5344CB8AC3E}">
        <p14:creationId xmlns:p14="http://schemas.microsoft.com/office/powerpoint/2010/main" val="411262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ln w="76200">
            <a:noFill/>
          </a:ln>
        </p:spPr>
        <p:txBody>
          <a:bodyPr anchor="b"/>
          <a:lstStyle>
            <a:lvl1pPr>
              <a:defRPr sz="3200">
                <a:solidFill>
                  <a:schemeClr val="accent4"/>
                </a:solidFill>
              </a:defRPr>
            </a:lvl1pPr>
          </a:lstStyle>
          <a:p>
            <a:r>
              <a:rPr lang="en-US"/>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CA620CB-CE90-44D4-ACE1-6D7ABB6DEA55}" type="slidenum">
              <a:rPr lang="en-US" smtClean="0"/>
              <a:t>‹#›</a:t>
            </a:fld>
            <a:endParaRPr lang="en-US"/>
          </a:p>
        </p:txBody>
      </p:sp>
      <p:sp>
        <p:nvSpPr>
          <p:cNvPr id="8" name="Rectangle 7"/>
          <p:cNvSpPr/>
          <p:nvPr userDrawn="1"/>
        </p:nvSpPr>
        <p:spPr>
          <a:xfrm>
            <a:off x="839788" y="5868988"/>
            <a:ext cx="196596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806065" y="5868988"/>
            <a:ext cx="19659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42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53800" y="6311900"/>
            <a:ext cx="66581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620CB-CE90-44D4-ACE1-6D7ABB6DEA55}" type="slidenum">
              <a:rPr lang="en-US" smtClean="0"/>
              <a:t>‹#›</a:t>
            </a:fld>
            <a:endParaRPr lang="en-US"/>
          </a:p>
        </p:txBody>
      </p:sp>
    </p:spTree>
    <p:extLst>
      <p:ext uri="{BB962C8B-B14F-4D97-AF65-F5344CB8AC3E}">
        <p14:creationId xmlns:p14="http://schemas.microsoft.com/office/powerpoint/2010/main" val="340351319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9.jpg"/><Relationship Id="rId4" Type="http://schemas.openxmlformats.org/officeDocument/2006/relationships/image" Target="../media/image4.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45" y="548260"/>
            <a:ext cx="1398206" cy="1781912"/>
          </a:xfrm>
          <a:prstGeom prst="rect">
            <a:avLst/>
          </a:prstGeom>
        </p:spPr>
      </p:pic>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93121" y="4291134"/>
            <a:ext cx="1089160" cy="108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txBox="1">
            <a:spLocks noChangeArrowheads="1"/>
          </p:cNvSpPr>
          <p:nvPr/>
        </p:nvSpPr>
        <p:spPr bwMode="auto">
          <a:xfrm>
            <a:off x="7511985" y="5417724"/>
            <a:ext cx="2197229"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CD4E4"/>
              </a:buClr>
              <a:buSzPct val="85000"/>
              <a:buBlip>
                <a:blip r:embed="rId4"/>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ts val="431"/>
              </a:spcBef>
              <a:buClrTx/>
              <a:buSzTx/>
              <a:buNone/>
            </a:pPr>
            <a:r>
              <a:rPr lang="en-US" altLang="en-US" sz="1400" dirty="0">
                <a:solidFill>
                  <a:prstClr val="black"/>
                </a:solidFill>
              </a:rPr>
              <a:t>Tibissum Rice</a:t>
            </a:r>
          </a:p>
          <a:p>
            <a:pPr>
              <a:spcBef>
                <a:spcPts val="431"/>
              </a:spcBef>
              <a:buClrTx/>
              <a:buSzTx/>
              <a:buNone/>
            </a:pPr>
            <a:r>
              <a:rPr lang="en-US" altLang="en-US" sz="1400" dirty="0">
                <a:solidFill>
                  <a:prstClr val="black"/>
                </a:solidFill>
              </a:rPr>
              <a:t>Home Visitor</a:t>
            </a:r>
          </a:p>
        </p:txBody>
      </p:sp>
      <p:pic>
        <p:nvPicPr>
          <p:cNvPr id="13"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450952" y="4273242"/>
            <a:ext cx="1089160" cy="111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8"/>
          <p:cNvSpPr txBox="1">
            <a:spLocks noChangeArrowheads="1"/>
          </p:cNvSpPr>
          <p:nvPr/>
        </p:nvSpPr>
        <p:spPr bwMode="auto">
          <a:xfrm>
            <a:off x="3299591" y="5434820"/>
            <a:ext cx="1705732"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CD4E4"/>
              </a:buClr>
              <a:buSzPct val="85000"/>
              <a:buBlip>
                <a:blip r:embed="rId4"/>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ts val="431"/>
              </a:spcBef>
              <a:buClrTx/>
              <a:buSzTx/>
              <a:buNone/>
            </a:pPr>
            <a:r>
              <a:rPr lang="en-US" altLang="en-US" sz="1400" dirty="0">
                <a:solidFill>
                  <a:prstClr val="black"/>
                </a:solidFill>
              </a:rPr>
              <a:t>Melody Guibord</a:t>
            </a:r>
          </a:p>
          <a:p>
            <a:pPr>
              <a:spcBef>
                <a:spcPts val="431"/>
              </a:spcBef>
              <a:buClrTx/>
              <a:buSzTx/>
              <a:buNone/>
            </a:pPr>
            <a:r>
              <a:rPr lang="en-US" altLang="en-US" sz="1400" dirty="0">
                <a:solidFill>
                  <a:prstClr val="black"/>
                </a:solidFill>
              </a:rPr>
              <a:t>Home Visitor </a:t>
            </a:r>
          </a:p>
        </p:txBody>
      </p:sp>
      <p:sp>
        <p:nvSpPr>
          <p:cNvPr id="16" name="TextBox 10"/>
          <p:cNvSpPr txBox="1">
            <a:spLocks noChangeArrowheads="1"/>
          </p:cNvSpPr>
          <p:nvPr/>
        </p:nvSpPr>
        <p:spPr bwMode="auto">
          <a:xfrm>
            <a:off x="9957847" y="5434820"/>
            <a:ext cx="1934766"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CD4E4"/>
              </a:buClr>
              <a:buSzPct val="85000"/>
              <a:buBlip>
                <a:blip r:embed="rId4"/>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ts val="431"/>
              </a:spcBef>
              <a:buClrTx/>
              <a:buSzTx/>
              <a:buNone/>
            </a:pPr>
            <a:r>
              <a:rPr lang="en-US" altLang="en-US" sz="1400" dirty="0">
                <a:solidFill>
                  <a:prstClr val="black"/>
                </a:solidFill>
              </a:rPr>
              <a:t>Open Position </a:t>
            </a:r>
          </a:p>
          <a:p>
            <a:pPr>
              <a:spcBef>
                <a:spcPts val="431"/>
              </a:spcBef>
              <a:buClrTx/>
              <a:buSzTx/>
              <a:buNone/>
            </a:pPr>
            <a:r>
              <a:rPr lang="en-US" altLang="en-US" sz="1400" dirty="0">
                <a:solidFill>
                  <a:prstClr val="black"/>
                </a:solidFill>
              </a:rPr>
              <a:t>Home Visitor </a:t>
            </a:r>
          </a:p>
        </p:txBody>
      </p:sp>
      <p:pic>
        <p:nvPicPr>
          <p:cNvPr id="17"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256962" y="2424078"/>
            <a:ext cx="1089160" cy="112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3"/>
          <p:cNvSpPr txBox="1">
            <a:spLocks noChangeArrowheads="1"/>
          </p:cNvSpPr>
          <p:nvPr/>
        </p:nvSpPr>
        <p:spPr bwMode="auto">
          <a:xfrm>
            <a:off x="3474390" y="2521800"/>
            <a:ext cx="2046224"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CD4E4"/>
              </a:buClr>
              <a:buSzPct val="85000"/>
              <a:buBlip>
                <a:blip r:embed="rId4"/>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ts val="431"/>
              </a:spcBef>
              <a:buClrTx/>
              <a:buSzTx/>
              <a:buNone/>
            </a:pPr>
            <a:r>
              <a:rPr lang="en-US" altLang="en-US" sz="1400" dirty="0">
                <a:solidFill>
                  <a:prstClr val="black"/>
                </a:solidFill>
              </a:rPr>
              <a:t>Jenny A. Bisonette</a:t>
            </a:r>
          </a:p>
          <a:p>
            <a:pPr>
              <a:spcBef>
                <a:spcPts val="431"/>
              </a:spcBef>
              <a:buClrTx/>
              <a:buSzTx/>
              <a:buNone/>
            </a:pPr>
            <a:r>
              <a:rPr lang="en-US" altLang="en-US" sz="1400" dirty="0">
                <a:solidFill>
                  <a:prstClr val="black"/>
                </a:solidFill>
              </a:rPr>
              <a:t>Program Coordinator</a:t>
            </a:r>
          </a:p>
          <a:p>
            <a:pPr>
              <a:spcBef>
                <a:spcPts val="431"/>
              </a:spcBef>
              <a:buClrTx/>
              <a:buSzTx/>
              <a:buNone/>
            </a:pPr>
            <a:r>
              <a:rPr lang="en-US" altLang="en-US" sz="1400" dirty="0">
                <a:solidFill>
                  <a:prstClr val="black"/>
                </a:solidFill>
              </a:rPr>
              <a:t>Day-to-day Supervisor </a:t>
            </a:r>
          </a:p>
        </p:txBody>
      </p:sp>
      <p:pic>
        <p:nvPicPr>
          <p:cNvPr id="19" name="Picture 12"/>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998376" y="4273242"/>
            <a:ext cx="1089160" cy="111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5"/>
          <p:cNvSpPr txBox="1">
            <a:spLocks noChangeArrowheads="1"/>
          </p:cNvSpPr>
          <p:nvPr/>
        </p:nvSpPr>
        <p:spPr bwMode="auto">
          <a:xfrm>
            <a:off x="889510" y="5466694"/>
            <a:ext cx="2182580"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CD4E4"/>
              </a:buClr>
              <a:buSzPct val="85000"/>
              <a:buBlip>
                <a:blip r:embed="rId4"/>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ts val="431"/>
              </a:spcBef>
              <a:buClrTx/>
              <a:buSzTx/>
              <a:buNone/>
            </a:pPr>
            <a:r>
              <a:rPr lang="en-US" altLang="en-US" sz="1400" dirty="0">
                <a:solidFill>
                  <a:prstClr val="black"/>
                </a:solidFill>
              </a:rPr>
              <a:t>Barb Baker-LaRush</a:t>
            </a:r>
          </a:p>
          <a:p>
            <a:pPr>
              <a:spcBef>
                <a:spcPts val="431"/>
              </a:spcBef>
              <a:buClrTx/>
              <a:buSzTx/>
              <a:buNone/>
            </a:pPr>
            <a:r>
              <a:rPr lang="en-US" altLang="en-US" sz="1400" dirty="0">
                <a:solidFill>
                  <a:prstClr val="black"/>
                </a:solidFill>
              </a:rPr>
              <a:t>Doula/Outreach Worker</a:t>
            </a:r>
          </a:p>
        </p:txBody>
      </p:sp>
      <p:sp>
        <p:nvSpPr>
          <p:cNvPr id="21" name="Rectangle 20"/>
          <p:cNvSpPr/>
          <p:nvPr/>
        </p:nvSpPr>
        <p:spPr>
          <a:xfrm>
            <a:off x="4962489" y="4002391"/>
            <a:ext cx="2162591" cy="738664"/>
          </a:xfrm>
          <a:prstGeom prst="rect">
            <a:avLst/>
          </a:prstGeom>
        </p:spPr>
        <p:txBody>
          <a:bodyPr wrap="square">
            <a:spAutoFit/>
          </a:bodyPr>
          <a:lstStyle/>
          <a:p>
            <a:pPr algn="ctr"/>
            <a:r>
              <a:rPr lang="en-US" sz="2400" dirty="0"/>
              <a:t>OUR TEAM!  </a:t>
            </a:r>
            <a:r>
              <a:rPr lang="en-US" dirty="0"/>
              <a:t/>
            </a:r>
            <a:br>
              <a:rPr lang="en-US" dirty="0"/>
            </a:br>
            <a:endParaRPr lang="en-US" dirty="0"/>
          </a:p>
        </p:txBody>
      </p:sp>
      <p:sp>
        <p:nvSpPr>
          <p:cNvPr id="24" name="TextBox 2"/>
          <p:cNvSpPr txBox="1">
            <a:spLocks noChangeArrowheads="1"/>
          </p:cNvSpPr>
          <p:nvPr/>
        </p:nvSpPr>
        <p:spPr bwMode="auto">
          <a:xfrm>
            <a:off x="6517555" y="2521800"/>
            <a:ext cx="2351132"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CD4E4"/>
              </a:buClr>
              <a:buSzPct val="85000"/>
              <a:buBlip>
                <a:blip r:embed="rId4"/>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ts val="431"/>
              </a:spcBef>
              <a:buClrTx/>
              <a:buSzTx/>
              <a:buNone/>
            </a:pPr>
            <a:r>
              <a:rPr lang="en-US" altLang="en-US" sz="1400" dirty="0">
                <a:solidFill>
                  <a:prstClr val="black"/>
                </a:solidFill>
              </a:rPr>
              <a:t>Mary F. Tribble</a:t>
            </a:r>
          </a:p>
          <a:p>
            <a:pPr>
              <a:spcBef>
                <a:spcPts val="431"/>
              </a:spcBef>
              <a:buClrTx/>
              <a:buSzTx/>
              <a:buNone/>
            </a:pPr>
            <a:r>
              <a:rPr lang="en-US" altLang="en-US" sz="1400" dirty="0">
                <a:solidFill>
                  <a:prstClr val="black"/>
                </a:solidFill>
              </a:rPr>
              <a:t>Grant Manager</a:t>
            </a:r>
          </a:p>
          <a:p>
            <a:pPr>
              <a:spcBef>
                <a:spcPts val="431"/>
              </a:spcBef>
              <a:buClrTx/>
              <a:buSzTx/>
              <a:buNone/>
            </a:pPr>
            <a:r>
              <a:rPr lang="en-US" altLang="en-US" sz="1400" dirty="0">
                <a:solidFill>
                  <a:prstClr val="black"/>
                </a:solidFill>
              </a:rPr>
              <a:t>Quality Improvement Lead</a:t>
            </a:r>
          </a:p>
        </p:txBody>
      </p:sp>
      <p:pic>
        <p:nvPicPr>
          <p:cNvPr id="25"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8932980" y="2438990"/>
            <a:ext cx="1089160" cy="111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48137" y="720311"/>
            <a:ext cx="1553753" cy="1566865"/>
          </a:xfrm>
          <a:prstGeom prst="rect">
            <a:avLst/>
          </a:prstGeom>
        </p:spPr>
      </p:pic>
      <p:sp>
        <p:nvSpPr>
          <p:cNvPr id="22" name="TextBox 21">
            <a:extLst>
              <a:ext uri="{FF2B5EF4-FFF2-40B4-BE49-F238E27FC236}">
                <a16:creationId xmlns="" xmlns:a16="http://schemas.microsoft.com/office/drawing/2014/main" id="{AD1A2E42-2490-4DEF-BEE1-948814BAA7AE}"/>
              </a:ext>
            </a:extLst>
          </p:cNvPr>
          <p:cNvSpPr txBox="1"/>
          <p:nvPr/>
        </p:nvSpPr>
        <p:spPr>
          <a:xfrm>
            <a:off x="2256961" y="1614169"/>
            <a:ext cx="7765179" cy="615553"/>
          </a:xfrm>
          <a:prstGeom prst="rect">
            <a:avLst/>
          </a:prstGeom>
          <a:noFill/>
        </p:spPr>
        <p:txBody>
          <a:bodyPr wrap="square" rtlCol="0">
            <a:spAutoFit/>
          </a:bodyPr>
          <a:lstStyle/>
          <a:p>
            <a:r>
              <a:rPr lang="en-US" sz="1700" dirty="0"/>
              <a:t>1998 – Tribe received POCAN funding</a:t>
            </a:r>
            <a:br>
              <a:rPr lang="en-US" sz="1700" dirty="0"/>
            </a:br>
            <a:r>
              <a:rPr lang="en-US" sz="1700" dirty="0"/>
              <a:t>2011 to present – Awarded Family Foundations Comprehensive Home Visitation Grant </a:t>
            </a:r>
          </a:p>
        </p:txBody>
      </p:sp>
      <p:sp>
        <p:nvSpPr>
          <p:cNvPr id="23" name="Title 1">
            <a:extLst>
              <a:ext uri="{FF2B5EF4-FFF2-40B4-BE49-F238E27FC236}">
                <a16:creationId xmlns="" xmlns:a16="http://schemas.microsoft.com/office/drawing/2014/main" id="{0AA211B3-33F7-4EDF-8D45-75B25D92C696}"/>
              </a:ext>
            </a:extLst>
          </p:cNvPr>
          <p:cNvSpPr>
            <a:spLocks noGrp="1"/>
          </p:cNvSpPr>
          <p:nvPr>
            <p:ph type="title"/>
          </p:nvPr>
        </p:nvSpPr>
        <p:spPr>
          <a:xfrm>
            <a:off x="2256961" y="455346"/>
            <a:ext cx="7765179" cy="1158823"/>
          </a:xfrm>
        </p:spPr>
        <p:txBody>
          <a:bodyPr>
            <a:noAutofit/>
          </a:bodyPr>
          <a:lstStyle/>
          <a:p>
            <a:pPr algn="ctr">
              <a:lnSpc>
                <a:spcPct val="100000"/>
              </a:lnSpc>
            </a:pPr>
            <a:r>
              <a:rPr lang="en-US" sz="2400" dirty="0">
                <a:solidFill>
                  <a:schemeClr val="tx1"/>
                </a:solidFill>
                <a:latin typeface="Arial Rounded MT Bold" panose="020F0704030504030204" pitchFamily="34" charset="0"/>
              </a:rPr>
              <a:t>Lac Courte Oreilles (LCO) </a:t>
            </a:r>
            <a:br>
              <a:rPr lang="en-US" sz="2400" dirty="0">
                <a:solidFill>
                  <a:schemeClr val="tx1"/>
                </a:solidFill>
                <a:latin typeface="Arial Rounded MT Bold" panose="020F0704030504030204" pitchFamily="34" charset="0"/>
              </a:rPr>
            </a:br>
            <a:r>
              <a:rPr lang="en-US" sz="2400" dirty="0">
                <a:solidFill>
                  <a:schemeClr val="tx1"/>
                </a:solidFill>
                <a:latin typeface="Arial Rounded MT Bold" panose="020F0704030504030204" pitchFamily="34" charset="0"/>
              </a:rPr>
              <a:t>Mino </a:t>
            </a:r>
            <a:r>
              <a:rPr lang="en-US" sz="2400" dirty="0" err="1">
                <a:solidFill>
                  <a:schemeClr val="tx1"/>
                </a:solidFill>
                <a:latin typeface="Arial Rounded MT Bold" panose="020F0704030504030204" pitchFamily="34" charset="0"/>
              </a:rPr>
              <a:t>Maajisewin</a:t>
            </a:r>
            <a:r>
              <a:rPr lang="en-US" sz="2400" dirty="0">
                <a:solidFill>
                  <a:schemeClr val="tx1"/>
                </a:solidFill>
                <a:latin typeface="Arial Rounded MT Bold" panose="020F0704030504030204" pitchFamily="34" charset="0"/>
              </a:rPr>
              <a:t> (A Good Beginning) </a:t>
            </a:r>
            <a:br>
              <a:rPr lang="en-US" sz="2400" dirty="0">
                <a:solidFill>
                  <a:schemeClr val="tx1"/>
                </a:solidFill>
                <a:latin typeface="Arial Rounded MT Bold" panose="020F0704030504030204" pitchFamily="34" charset="0"/>
              </a:rPr>
            </a:br>
            <a:r>
              <a:rPr lang="en-US" sz="2400" dirty="0">
                <a:solidFill>
                  <a:schemeClr val="tx1"/>
                </a:solidFill>
                <a:latin typeface="Arial Rounded MT Bold" panose="020F0704030504030204" pitchFamily="34" charset="0"/>
              </a:rPr>
              <a:t>Home Visitation Program</a:t>
            </a:r>
          </a:p>
        </p:txBody>
      </p:sp>
      <p:sp>
        <p:nvSpPr>
          <p:cNvPr id="6" name="Rectangle 5">
            <a:extLst>
              <a:ext uri="{FF2B5EF4-FFF2-40B4-BE49-F238E27FC236}">
                <a16:creationId xmlns="" xmlns:a16="http://schemas.microsoft.com/office/drawing/2014/main" id="{7A402D36-DB8F-487A-A20E-E25BF455E27B}"/>
              </a:ext>
            </a:extLst>
          </p:cNvPr>
          <p:cNvSpPr/>
          <p:nvPr/>
        </p:nvSpPr>
        <p:spPr>
          <a:xfrm>
            <a:off x="9803581" y="4510222"/>
            <a:ext cx="1553753" cy="461665"/>
          </a:xfrm>
          <a:prstGeom prst="rect">
            <a:avLst/>
          </a:prstGeom>
          <a:noFill/>
        </p:spPr>
        <p:txBody>
          <a:bodyPr wrap="square" lIns="91440" tIns="45720" rIns="91440" bIns="45720">
            <a:spAutoFit/>
          </a:bodyPr>
          <a:lstStyle/>
          <a:p>
            <a:pPr algn="ctr"/>
            <a:r>
              <a:rPr lang="en-US" altLang="en-US" sz="2400" b="0" cap="none" spc="0" dirty="0">
                <a:ln w="0"/>
                <a:solidFill>
                  <a:schemeClr val="accent1"/>
                </a:solidFill>
                <a:effectLst>
                  <a:outerShdw blurRad="38100" dist="25400" dir="5400000" algn="ctr" rotWithShape="0">
                    <a:srgbClr val="6E747A">
                      <a:alpha val="43000"/>
                    </a:srgbClr>
                  </a:outerShdw>
                </a:effectLst>
              </a:rPr>
              <a:t>Vacant</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78314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39" y="257336"/>
            <a:ext cx="1387601" cy="1768396"/>
          </a:xfrm>
          <a:prstGeom prst="rect">
            <a:avLst/>
          </a:prstGeom>
        </p:spPr>
      </p:pic>
      <p:sp>
        <p:nvSpPr>
          <p:cNvPr id="2" name="Title 1"/>
          <p:cNvSpPr>
            <a:spLocks noGrp="1"/>
          </p:cNvSpPr>
          <p:nvPr>
            <p:ph type="title"/>
          </p:nvPr>
        </p:nvSpPr>
        <p:spPr>
          <a:xfrm>
            <a:off x="2254940" y="436540"/>
            <a:ext cx="9164782" cy="1325563"/>
          </a:xfrm>
        </p:spPr>
        <p:txBody>
          <a:bodyPr>
            <a:normAutofit fontScale="90000"/>
          </a:bodyPr>
          <a:lstStyle/>
          <a:p>
            <a:pPr algn="ctr">
              <a:lnSpc>
                <a:spcPct val="100000"/>
              </a:lnSpc>
            </a:pPr>
            <a:r>
              <a:rPr lang="en-US" dirty="0"/>
              <a:t>Lac Courte Oreilles (LCO) </a:t>
            </a:r>
            <a:br>
              <a:rPr lang="en-US" dirty="0"/>
            </a:br>
            <a:r>
              <a:rPr lang="en-US" dirty="0"/>
              <a:t>Mino </a:t>
            </a:r>
            <a:r>
              <a:rPr lang="en-US" dirty="0" err="1"/>
              <a:t>Maajisewin</a:t>
            </a:r>
            <a:r>
              <a:rPr lang="en-US" dirty="0"/>
              <a:t> (A Good Beginning) </a:t>
            </a:r>
            <a:br>
              <a:rPr lang="en-US" dirty="0"/>
            </a:br>
            <a:r>
              <a:rPr lang="en-US" dirty="0"/>
              <a:t>Home Visitation Program</a:t>
            </a:r>
          </a:p>
        </p:txBody>
      </p:sp>
      <p:sp>
        <p:nvSpPr>
          <p:cNvPr id="3" name="Content Placeholder 2"/>
          <p:cNvSpPr>
            <a:spLocks noGrp="1"/>
          </p:cNvSpPr>
          <p:nvPr>
            <p:ph idx="1"/>
          </p:nvPr>
        </p:nvSpPr>
        <p:spPr>
          <a:xfrm>
            <a:off x="428320" y="2252518"/>
            <a:ext cx="11423868" cy="4059382"/>
          </a:xfrm>
        </p:spPr>
        <p:txBody>
          <a:bodyPr>
            <a:normAutofit/>
          </a:bodyPr>
          <a:lstStyle/>
          <a:p>
            <a:r>
              <a:rPr lang="en-US" dirty="0"/>
              <a:t>Part of Family Foundations Home Visiting (FFHV) network in the State of Wisconsin</a:t>
            </a:r>
          </a:p>
          <a:p>
            <a:pPr marL="0" indent="0">
              <a:buNone/>
            </a:pPr>
            <a:r>
              <a:rPr lang="en-US" dirty="0"/>
              <a:t>	31 Local Implementing Agencies</a:t>
            </a:r>
          </a:p>
          <a:p>
            <a:pPr marL="0" indent="0">
              <a:buNone/>
            </a:pPr>
            <a:r>
              <a:rPr lang="en-US" dirty="0"/>
              <a:t>		31 Counties and 5 Tribes</a:t>
            </a:r>
          </a:p>
          <a:p>
            <a:pPr marL="0" indent="0">
              <a:buNone/>
            </a:pPr>
            <a:r>
              <a:rPr lang="en-US" dirty="0"/>
              <a:t>		LCO is one of five Tribal Programs in the state</a:t>
            </a:r>
          </a:p>
          <a:p>
            <a:r>
              <a:rPr lang="en-US" dirty="0"/>
              <a:t>What is Mino Maajisewin? </a:t>
            </a:r>
          </a:p>
          <a:p>
            <a:pPr marL="0" indent="0">
              <a:buNone/>
            </a:pPr>
            <a:r>
              <a:rPr lang="en-US" dirty="0"/>
              <a:t>	Voluntary, intensive, and long-term home visitation services</a:t>
            </a:r>
          </a:p>
          <a:p>
            <a:pPr marL="0" indent="0">
              <a:buNone/>
            </a:pPr>
            <a:r>
              <a:rPr lang="en-US" dirty="0"/>
              <a:t>	Focus on supporting parent-child interaction</a:t>
            </a:r>
            <a:endParaRPr lang="en-US" sz="2600"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CA620CB-CE90-44D4-ACE1-6D7ABB6DEA55}"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635" y="2990491"/>
            <a:ext cx="1864087" cy="1953923"/>
          </a:xfrm>
          <a:prstGeom prst="rect">
            <a:avLst/>
          </a:prstGeom>
        </p:spPr>
      </p:pic>
      <p:sp>
        <p:nvSpPr>
          <p:cNvPr id="7" name="Rectangle 6"/>
          <p:cNvSpPr/>
          <p:nvPr/>
        </p:nvSpPr>
        <p:spPr>
          <a:xfrm>
            <a:off x="9878293" y="3209700"/>
            <a:ext cx="553969" cy="369332"/>
          </a:xfrm>
          <a:prstGeom prst="rect">
            <a:avLst/>
          </a:prstGeom>
        </p:spPr>
        <p:txBody>
          <a:bodyPr wrap="square">
            <a:spAutoFit/>
          </a:bodyPr>
          <a:lstStyle/>
          <a:p>
            <a:r>
              <a:rPr lang="en-US" dirty="0">
                <a:solidFill>
                  <a:srgbClr val="FFFF00"/>
                </a:solidFill>
                <a:sym typeface="Webdings" panose="05030102010509060703" pitchFamily="18" charset="2"/>
              </a:rPr>
              <a:t></a:t>
            </a:r>
            <a:endParaRPr lang="en-US" dirty="0">
              <a:solidFill>
                <a:srgbClr val="FFFF00"/>
              </a:solidFill>
            </a:endParaRPr>
          </a:p>
        </p:txBody>
      </p:sp>
    </p:spTree>
    <p:extLst>
      <p:ext uri="{BB962C8B-B14F-4D97-AF65-F5344CB8AC3E}">
        <p14:creationId xmlns:p14="http://schemas.microsoft.com/office/powerpoint/2010/main" val="38518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457201"/>
            <a:ext cx="8020877" cy="727656"/>
          </a:xfrm>
        </p:spPr>
        <p:txBody>
          <a:bodyPr/>
          <a:lstStyle/>
          <a:p>
            <a:r>
              <a:rPr lang="en-US" dirty="0">
                <a:latin typeface="+mn-lt"/>
              </a:rPr>
              <a:t>The families we serve...</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3593" b="13593"/>
          <a:stretch>
            <a:fillRect/>
          </a:stretch>
        </p:blipFill>
        <p:spPr>
          <a:xfrm>
            <a:off x="456820" y="2249555"/>
            <a:ext cx="4630737" cy="2528888"/>
          </a:xfrm>
        </p:spPr>
      </p:pic>
      <p:sp>
        <p:nvSpPr>
          <p:cNvPr id="7" name="Text Placeholder 6"/>
          <p:cNvSpPr>
            <a:spLocks noGrp="1"/>
          </p:cNvSpPr>
          <p:nvPr>
            <p:ph type="body" sz="half" idx="2"/>
          </p:nvPr>
        </p:nvSpPr>
        <p:spPr>
          <a:xfrm>
            <a:off x="5280338" y="457201"/>
            <a:ext cx="6336406" cy="6072388"/>
          </a:xfrm>
        </p:spPr>
        <p:txBody>
          <a:bodyPr>
            <a:noAutofit/>
          </a:bodyPr>
          <a:lstStyle/>
          <a:p>
            <a:endParaRPr lang="en-US" sz="2000" dirty="0"/>
          </a:p>
          <a:p>
            <a:pPr marL="285750" indent="-285750">
              <a:buFont typeface="Courier New" panose="02070309020205020404" pitchFamily="49" charset="0"/>
              <a:buChar char="o"/>
            </a:pPr>
            <a:r>
              <a:rPr lang="en-US" sz="2000" dirty="0"/>
              <a:t>Currently serving </a:t>
            </a:r>
            <a:r>
              <a:rPr lang="en-US" sz="2000" dirty="0" smtClean="0"/>
              <a:t>28 </a:t>
            </a:r>
            <a:r>
              <a:rPr lang="en-US" sz="2000" dirty="0"/>
              <a:t>enrolled </a:t>
            </a:r>
            <a:r>
              <a:rPr lang="en-US" sz="2000" dirty="0" smtClean="0"/>
              <a:t>families</a:t>
            </a:r>
            <a:endParaRPr lang="en-US" sz="2000" dirty="0"/>
          </a:p>
          <a:p>
            <a:pPr marL="285750" indent="-285750">
              <a:buFont typeface="Courier New" panose="02070309020205020404" pitchFamily="49" charset="0"/>
              <a:buChar char="o"/>
            </a:pPr>
            <a:r>
              <a:rPr lang="en-US" sz="2000" dirty="0"/>
              <a:t>Member of a Federally Recognized Tribe residing in Sawyer County</a:t>
            </a:r>
          </a:p>
          <a:p>
            <a:pPr marL="285750" indent="-285750">
              <a:buFont typeface="Courier New" panose="02070309020205020404" pitchFamily="49" charset="0"/>
              <a:buChar char="o"/>
            </a:pPr>
            <a:r>
              <a:rPr lang="en-US" sz="2000" dirty="0"/>
              <a:t>First-time parent, both mothers and fathers</a:t>
            </a:r>
          </a:p>
          <a:p>
            <a:pPr marL="285750" indent="-285750">
              <a:buFont typeface="Courier New" panose="02070309020205020404" pitchFamily="49" charset="0"/>
              <a:buChar char="o"/>
            </a:pPr>
            <a:r>
              <a:rPr lang="en-US" sz="2000" dirty="0"/>
              <a:t>Family is enrolled during pregnancy or within 3 months of birth</a:t>
            </a:r>
          </a:p>
          <a:p>
            <a:pPr marL="285750" indent="-285750">
              <a:buFont typeface="Courier New" panose="02070309020205020404" pitchFamily="49" charset="0"/>
              <a:buChar char="o"/>
            </a:pPr>
            <a:r>
              <a:rPr lang="en-US" sz="2000" dirty="0"/>
              <a:t>Assess for certain risk factors</a:t>
            </a:r>
          </a:p>
          <a:p>
            <a:pPr marL="285750" indent="-285750">
              <a:buFont typeface="Courier New" panose="02070309020205020404" pitchFamily="49" charset="0"/>
              <a:buChar char="o"/>
            </a:pPr>
            <a:r>
              <a:rPr lang="en-US" sz="2000" dirty="0"/>
              <a:t>Reoccurring themes:</a:t>
            </a:r>
          </a:p>
          <a:p>
            <a:r>
              <a:rPr lang="en-US" sz="2000" dirty="0"/>
              <a:t>	- History of childhood trauma</a:t>
            </a:r>
          </a:p>
          <a:p>
            <a:r>
              <a:rPr lang="en-US" sz="2000" dirty="0"/>
              <a:t>	- History of substance use</a:t>
            </a:r>
          </a:p>
          <a:p>
            <a:r>
              <a:rPr lang="en-US" sz="2000" dirty="0"/>
              <a:t>	- Lack of positive peer relationships/social support</a:t>
            </a:r>
          </a:p>
          <a:p>
            <a:r>
              <a:rPr lang="en-US" sz="2000" dirty="0"/>
              <a:t>	- Poverty</a:t>
            </a:r>
          </a:p>
          <a:p>
            <a:pPr marL="285750" indent="-285750">
              <a:buFont typeface="Courier New" panose="02070309020205020404" pitchFamily="49" charset="0"/>
              <a:buChar char="o"/>
            </a:pPr>
            <a:r>
              <a:rPr lang="en-US" sz="2000" dirty="0"/>
              <a:t>Approximately 50% of moms screen positive for depression</a:t>
            </a:r>
          </a:p>
          <a:p>
            <a:pPr marL="285750" indent="-285750">
              <a:buFont typeface="Courier New" panose="02070309020205020404" pitchFamily="49" charset="0"/>
              <a:buChar char="o"/>
            </a:pPr>
            <a:r>
              <a:rPr lang="en-US" sz="2000" dirty="0"/>
              <a:t>32% of participants have 5 plus </a:t>
            </a:r>
            <a:r>
              <a:rPr lang="en-US" sz="2000" dirty="0" smtClean="0"/>
              <a:t>ACES  </a:t>
            </a:r>
            <a:r>
              <a:rPr lang="en-US" sz="1400" dirty="0" smtClean="0"/>
              <a:t>(2017 Data)</a:t>
            </a:r>
            <a:endParaRPr lang="en-US" sz="1400" dirty="0"/>
          </a:p>
          <a:p>
            <a:endParaRPr lang="en-US" sz="2000" dirty="0"/>
          </a:p>
        </p:txBody>
      </p:sp>
      <p:sp>
        <p:nvSpPr>
          <p:cNvPr id="4" name="Slide Number Placeholder 3"/>
          <p:cNvSpPr>
            <a:spLocks noGrp="1"/>
          </p:cNvSpPr>
          <p:nvPr>
            <p:ph type="sldNum" sz="quarter" idx="12"/>
          </p:nvPr>
        </p:nvSpPr>
        <p:spPr/>
        <p:txBody>
          <a:bodyPr/>
          <a:lstStyle/>
          <a:p>
            <a:fld id="{DCA620CB-CE90-44D4-ACE1-6D7ABB6DEA55}" type="slidenum">
              <a:rPr lang="en-US" smtClean="0"/>
              <a:t>3</a:t>
            </a:fld>
            <a:endParaRPr lang="en-US"/>
          </a:p>
        </p:txBody>
      </p:sp>
    </p:spTree>
    <p:extLst>
      <p:ext uri="{BB962C8B-B14F-4D97-AF65-F5344CB8AC3E}">
        <p14:creationId xmlns:p14="http://schemas.microsoft.com/office/powerpoint/2010/main" val="587188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CA620CB-CE90-44D4-ACE1-6D7ABB6DEA55}" type="slidenum">
              <a:rPr lang="en-US" smtClean="0"/>
              <a:t>4</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6353" y="2315854"/>
            <a:ext cx="2416976" cy="2443869"/>
          </a:xfrm>
          <a:prstGeom prst="ellipse">
            <a:avLst/>
          </a:prstGeom>
          <a:ln w="63500" cap="rnd">
            <a:solidFill>
              <a:schemeClr val="accent6"/>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96774" y="5003849"/>
            <a:ext cx="2636134" cy="1200329"/>
          </a:xfrm>
          <a:prstGeom prst="rect">
            <a:avLst/>
          </a:prstGeom>
          <a:noFill/>
        </p:spPr>
        <p:txBody>
          <a:bodyPr wrap="square" rtlCol="0">
            <a:spAutoFit/>
          </a:bodyPr>
          <a:lstStyle/>
          <a:p>
            <a:pPr algn="ctr"/>
            <a:r>
              <a:rPr lang="en-US" sz="1200" i="1" dirty="0"/>
              <a:t>Growing up in a safe home, where I feel loved and my needs are met.  </a:t>
            </a:r>
          </a:p>
          <a:p>
            <a:pPr algn="ctr"/>
            <a:r>
              <a:rPr lang="en-US" sz="1200" i="1" dirty="0"/>
              <a:t>Mom and dad are able to read my cues.  </a:t>
            </a:r>
          </a:p>
          <a:p>
            <a:pPr algn="ctr"/>
            <a:r>
              <a:rPr lang="en-US" sz="1200" i="1" dirty="0"/>
              <a:t>They know how to respond to my needs in a loving and nurturing way.   </a:t>
            </a:r>
          </a:p>
          <a:p>
            <a:endParaRPr lang="en-US" sz="1200" i="1" dirty="0"/>
          </a:p>
        </p:txBody>
      </p:sp>
      <p:sp>
        <p:nvSpPr>
          <p:cNvPr id="9" name="TextBox 8"/>
          <p:cNvSpPr txBox="1"/>
          <p:nvPr/>
        </p:nvSpPr>
        <p:spPr>
          <a:xfrm>
            <a:off x="883776" y="3003828"/>
            <a:ext cx="2341891" cy="707886"/>
          </a:xfrm>
          <a:prstGeom prst="rect">
            <a:avLst/>
          </a:prstGeom>
          <a:noFill/>
        </p:spPr>
        <p:txBody>
          <a:bodyPr wrap="square" rtlCol="0">
            <a:spAutoFit/>
          </a:bodyPr>
          <a:lstStyle/>
          <a:p>
            <a:pPr algn="r"/>
            <a:r>
              <a:rPr lang="en-US" sz="2000" dirty="0"/>
              <a:t>Promoting parent child interaction</a:t>
            </a:r>
          </a:p>
        </p:txBody>
      </p:sp>
      <p:sp>
        <p:nvSpPr>
          <p:cNvPr id="14" name="TextBox 13"/>
          <p:cNvSpPr txBox="1"/>
          <p:nvPr/>
        </p:nvSpPr>
        <p:spPr>
          <a:xfrm>
            <a:off x="596554" y="408940"/>
            <a:ext cx="5770179" cy="584775"/>
          </a:xfrm>
          <a:prstGeom prst="rect">
            <a:avLst/>
          </a:prstGeom>
          <a:noFill/>
        </p:spPr>
        <p:txBody>
          <a:bodyPr wrap="square" rtlCol="0">
            <a:spAutoFit/>
          </a:bodyPr>
          <a:lstStyle/>
          <a:p>
            <a:r>
              <a:rPr lang="en-US" sz="3200" dirty="0">
                <a:solidFill>
                  <a:srgbClr val="7030A0"/>
                </a:solidFill>
              </a:rPr>
              <a:t>How we serve…. </a:t>
            </a:r>
          </a:p>
        </p:txBody>
      </p:sp>
      <p:sp>
        <p:nvSpPr>
          <p:cNvPr id="17" name="TextBox 16"/>
          <p:cNvSpPr txBox="1"/>
          <p:nvPr/>
        </p:nvSpPr>
        <p:spPr>
          <a:xfrm>
            <a:off x="8393958" y="1284432"/>
            <a:ext cx="2556849" cy="400110"/>
          </a:xfrm>
          <a:prstGeom prst="rect">
            <a:avLst/>
          </a:prstGeom>
          <a:noFill/>
        </p:spPr>
        <p:txBody>
          <a:bodyPr wrap="square" rtlCol="0">
            <a:spAutoFit/>
          </a:bodyPr>
          <a:lstStyle/>
          <a:p>
            <a:r>
              <a:rPr lang="en-US" sz="2000" dirty="0"/>
              <a:t>Voluntary services</a:t>
            </a:r>
          </a:p>
        </p:txBody>
      </p:sp>
      <p:sp>
        <p:nvSpPr>
          <p:cNvPr id="18" name="TextBox 17"/>
          <p:cNvSpPr txBox="1"/>
          <p:nvPr/>
        </p:nvSpPr>
        <p:spPr>
          <a:xfrm>
            <a:off x="883776" y="5003849"/>
            <a:ext cx="2597867" cy="400110"/>
          </a:xfrm>
          <a:prstGeom prst="rect">
            <a:avLst/>
          </a:prstGeom>
          <a:noFill/>
        </p:spPr>
        <p:txBody>
          <a:bodyPr wrap="square" rtlCol="0">
            <a:spAutoFit/>
          </a:bodyPr>
          <a:lstStyle/>
          <a:p>
            <a:r>
              <a:rPr lang="en-US" sz="2000" dirty="0"/>
              <a:t>Home Visitor Training</a:t>
            </a:r>
          </a:p>
        </p:txBody>
      </p:sp>
      <p:sp>
        <p:nvSpPr>
          <p:cNvPr id="19" name="TextBox 18"/>
          <p:cNvSpPr txBox="1"/>
          <p:nvPr/>
        </p:nvSpPr>
        <p:spPr>
          <a:xfrm>
            <a:off x="4442541" y="752069"/>
            <a:ext cx="3521973" cy="707886"/>
          </a:xfrm>
          <a:prstGeom prst="rect">
            <a:avLst/>
          </a:prstGeom>
          <a:noFill/>
        </p:spPr>
        <p:txBody>
          <a:bodyPr wrap="square" rtlCol="0">
            <a:spAutoFit/>
          </a:bodyPr>
          <a:lstStyle/>
          <a:p>
            <a:pPr algn="ctr"/>
            <a:r>
              <a:rPr lang="en-US" sz="2000" dirty="0"/>
              <a:t>Relationship with the family, focusing on strengths and needs </a:t>
            </a:r>
          </a:p>
        </p:txBody>
      </p:sp>
      <p:sp>
        <p:nvSpPr>
          <p:cNvPr id="15" name="TextBox 14"/>
          <p:cNvSpPr txBox="1"/>
          <p:nvPr/>
        </p:nvSpPr>
        <p:spPr>
          <a:xfrm>
            <a:off x="8393958" y="4251891"/>
            <a:ext cx="3550360" cy="1015663"/>
          </a:xfrm>
          <a:prstGeom prst="rect">
            <a:avLst/>
          </a:prstGeom>
          <a:noFill/>
        </p:spPr>
        <p:txBody>
          <a:bodyPr wrap="square" rtlCol="0">
            <a:spAutoFit/>
          </a:bodyPr>
          <a:lstStyle/>
          <a:p>
            <a:r>
              <a:rPr lang="en-US" sz="2000" dirty="0"/>
              <a:t>Connecting families to appropriate resources and follow-up </a:t>
            </a:r>
          </a:p>
        </p:txBody>
      </p:sp>
      <p:sp>
        <p:nvSpPr>
          <p:cNvPr id="21" name="TextBox 20"/>
          <p:cNvSpPr txBox="1"/>
          <p:nvPr/>
        </p:nvSpPr>
        <p:spPr>
          <a:xfrm>
            <a:off x="918371" y="5570362"/>
            <a:ext cx="3294350" cy="707886"/>
          </a:xfrm>
          <a:prstGeom prst="rect">
            <a:avLst/>
          </a:prstGeom>
          <a:noFill/>
        </p:spPr>
        <p:txBody>
          <a:bodyPr wrap="square" rtlCol="0">
            <a:spAutoFit/>
          </a:bodyPr>
          <a:lstStyle/>
          <a:p>
            <a:pPr algn="ctr"/>
            <a:r>
              <a:rPr lang="en-US" sz="2000" dirty="0"/>
              <a:t>Weekly supervisory session and reflective practice</a:t>
            </a:r>
          </a:p>
        </p:txBody>
      </p:sp>
      <p:sp>
        <p:nvSpPr>
          <p:cNvPr id="22" name="TextBox 21"/>
          <p:cNvSpPr txBox="1"/>
          <p:nvPr/>
        </p:nvSpPr>
        <p:spPr>
          <a:xfrm>
            <a:off x="4852778" y="6204178"/>
            <a:ext cx="2324125" cy="400110"/>
          </a:xfrm>
          <a:prstGeom prst="rect">
            <a:avLst/>
          </a:prstGeom>
          <a:noFill/>
        </p:spPr>
        <p:txBody>
          <a:bodyPr wrap="square" rtlCol="0">
            <a:spAutoFit/>
          </a:bodyPr>
          <a:lstStyle/>
          <a:p>
            <a:r>
              <a:rPr lang="en-US" sz="2000" dirty="0"/>
              <a:t>Weekly home visits</a:t>
            </a:r>
          </a:p>
        </p:txBody>
      </p:sp>
      <p:sp>
        <p:nvSpPr>
          <p:cNvPr id="23" name="TextBox 22"/>
          <p:cNvSpPr txBox="1"/>
          <p:nvPr/>
        </p:nvSpPr>
        <p:spPr>
          <a:xfrm>
            <a:off x="959505" y="1456177"/>
            <a:ext cx="3294350" cy="400110"/>
          </a:xfrm>
          <a:prstGeom prst="rect">
            <a:avLst/>
          </a:prstGeom>
          <a:noFill/>
        </p:spPr>
        <p:txBody>
          <a:bodyPr wrap="square" rtlCol="0">
            <a:spAutoFit/>
          </a:bodyPr>
          <a:lstStyle/>
          <a:p>
            <a:r>
              <a:rPr lang="en-US" sz="2000" dirty="0"/>
              <a:t>Screening/assessments tools </a:t>
            </a:r>
          </a:p>
        </p:txBody>
      </p:sp>
      <p:sp>
        <p:nvSpPr>
          <p:cNvPr id="24" name="TextBox 23"/>
          <p:cNvSpPr txBox="1"/>
          <p:nvPr/>
        </p:nvSpPr>
        <p:spPr>
          <a:xfrm>
            <a:off x="8684004" y="3627229"/>
            <a:ext cx="2647682" cy="400110"/>
          </a:xfrm>
          <a:prstGeom prst="rect">
            <a:avLst/>
          </a:prstGeom>
          <a:noFill/>
        </p:spPr>
        <p:txBody>
          <a:bodyPr wrap="square" rtlCol="0">
            <a:spAutoFit/>
          </a:bodyPr>
          <a:lstStyle/>
          <a:p>
            <a:r>
              <a:rPr lang="en-US" sz="2000" dirty="0"/>
              <a:t>Family Goal Planning</a:t>
            </a:r>
          </a:p>
        </p:txBody>
      </p:sp>
      <p:sp>
        <p:nvSpPr>
          <p:cNvPr id="25" name="TextBox 24"/>
          <p:cNvSpPr txBox="1"/>
          <p:nvPr/>
        </p:nvSpPr>
        <p:spPr>
          <a:xfrm>
            <a:off x="8512997" y="2677453"/>
            <a:ext cx="3033924" cy="707886"/>
          </a:xfrm>
          <a:prstGeom prst="rect">
            <a:avLst/>
          </a:prstGeom>
          <a:noFill/>
        </p:spPr>
        <p:txBody>
          <a:bodyPr wrap="square" rtlCol="0">
            <a:spAutoFit/>
          </a:bodyPr>
          <a:lstStyle/>
          <a:p>
            <a:r>
              <a:rPr lang="en-US" sz="2000" dirty="0"/>
              <a:t>Meeting the family where they are at (family decides)</a:t>
            </a:r>
          </a:p>
        </p:txBody>
      </p:sp>
      <p:sp>
        <p:nvSpPr>
          <p:cNvPr id="26" name="TextBox 25"/>
          <p:cNvSpPr txBox="1"/>
          <p:nvPr/>
        </p:nvSpPr>
        <p:spPr>
          <a:xfrm>
            <a:off x="636748" y="4011171"/>
            <a:ext cx="3063685" cy="707886"/>
          </a:xfrm>
          <a:prstGeom prst="rect">
            <a:avLst/>
          </a:prstGeom>
          <a:noFill/>
        </p:spPr>
        <p:txBody>
          <a:bodyPr wrap="square" rtlCol="0">
            <a:spAutoFit/>
          </a:bodyPr>
          <a:lstStyle/>
          <a:p>
            <a:pPr algn="ctr"/>
            <a:r>
              <a:rPr lang="en-US" sz="2000" dirty="0"/>
              <a:t>Information on developmental milestones</a:t>
            </a:r>
          </a:p>
        </p:txBody>
      </p:sp>
      <p:sp>
        <p:nvSpPr>
          <p:cNvPr id="20" name="TextBox 19"/>
          <p:cNvSpPr txBox="1"/>
          <p:nvPr/>
        </p:nvSpPr>
        <p:spPr>
          <a:xfrm>
            <a:off x="8084893" y="5496292"/>
            <a:ext cx="3174977" cy="707886"/>
          </a:xfrm>
          <a:prstGeom prst="rect">
            <a:avLst/>
          </a:prstGeom>
          <a:noFill/>
        </p:spPr>
        <p:txBody>
          <a:bodyPr wrap="square" rtlCol="0">
            <a:spAutoFit/>
          </a:bodyPr>
          <a:lstStyle/>
          <a:p>
            <a:r>
              <a:rPr lang="en-US" sz="2000" dirty="0"/>
              <a:t>Support during labor and delivery</a:t>
            </a:r>
          </a:p>
        </p:txBody>
      </p:sp>
      <p:sp>
        <p:nvSpPr>
          <p:cNvPr id="28" name="TextBox 27"/>
          <p:cNvSpPr txBox="1"/>
          <p:nvPr/>
        </p:nvSpPr>
        <p:spPr>
          <a:xfrm>
            <a:off x="1143013" y="2320378"/>
            <a:ext cx="2079392" cy="400110"/>
          </a:xfrm>
          <a:prstGeom prst="rect">
            <a:avLst/>
          </a:prstGeom>
          <a:noFill/>
        </p:spPr>
        <p:txBody>
          <a:bodyPr wrap="square" rtlCol="0">
            <a:spAutoFit/>
          </a:bodyPr>
          <a:lstStyle/>
          <a:p>
            <a:r>
              <a:rPr lang="en-US" sz="2000" dirty="0"/>
              <a:t>Financial support </a:t>
            </a:r>
          </a:p>
        </p:txBody>
      </p:sp>
      <p:sp>
        <p:nvSpPr>
          <p:cNvPr id="31" name="TextBox 30"/>
          <p:cNvSpPr txBox="1"/>
          <p:nvPr/>
        </p:nvSpPr>
        <p:spPr>
          <a:xfrm>
            <a:off x="8910481" y="1805799"/>
            <a:ext cx="2556849" cy="707886"/>
          </a:xfrm>
          <a:prstGeom prst="rect">
            <a:avLst/>
          </a:prstGeom>
          <a:noFill/>
        </p:spPr>
        <p:txBody>
          <a:bodyPr wrap="square" rtlCol="0">
            <a:spAutoFit/>
          </a:bodyPr>
          <a:lstStyle/>
          <a:p>
            <a:r>
              <a:rPr lang="en-US" sz="2000" dirty="0"/>
              <a:t>Information for a healthy pregnancy</a:t>
            </a:r>
          </a:p>
        </p:txBody>
      </p:sp>
    </p:spTree>
    <p:extLst>
      <p:ext uri="{BB962C8B-B14F-4D97-AF65-F5344CB8AC3E}">
        <p14:creationId xmlns:p14="http://schemas.microsoft.com/office/powerpoint/2010/main" val="166157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184" y="167185"/>
            <a:ext cx="935704" cy="1192487"/>
          </a:xfrm>
          <a:prstGeom prst="rect">
            <a:avLst/>
          </a:prstGeom>
        </p:spPr>
      </p:pic>
      <p:sp>
        <p:nvSpPr>
          <p:cNvPr id="2" name="Title 1"/>
          <p:cNvSpPr>
            <a:spLocks noGrp="1"/>
          </p:cNvSpPr>
          <p:nvPr>
            <p:ph type="title"/>
          </p:nvPr>
        </p:nvSpPr>
        <p:spPr>
          <a:xfrm>
            <a:off x="1455313" y="167186"/>
            <a:ext cx="4056846" cy="1223732"/>
          </a:xfrm>
        </p:spPr>
        <p:txBody>
          <a:bodyPr>
            <a:noAutofit/>
          </a:bodyPr>
          <a:lstStyle/>
          <a:p>
            <a:pPr>
              <a:lnSpc>
                <a:spcPct val="100000"/>
              </a:lnSpc>
            </a:pPr>
            <a:r>
              <a:rPr lang="en-US" sz="2000" dirty="0"/>
              <a:t>Lac Courte Oreilles (LCO) </a:t>
            </a:r>
            <a:br>
              <a:rPr lang="en-US" sz="2000" dirty="0"/>
            </a:br>
            <a:r>
              <a:rPr lang="en-US" sz="2000" dirty="0"/>
              <a:t>Mino Maajisewin (A Good Beginning) </a:t>
            </a:r>
            <a:br>
              <a:rPr lang="en-US" sz="2000" dirty="0"/>
            </a:br>
            <a:r>
              <a:rPr lang="en-US" sz="2000" dirty="0"/>
              <a:t>Home Visitation Program</a:t>
            </a:r>
          </a:p>
        </p:txBody>
      </p:sp>
      <p:sp>
        <p:nvSpPr>
          <p:cNvPr id="3" name="Content Placeholder 2"/>
          <p:cNvSpPr>
            <a:spLocks noGrp="1"/>
          </p:cNvSpPr>
          <p:nvPr>
            <p:ph idx="1"/>
          </p:nvPr>
        </p:nvSpPr>
        <p:spPr>
          <a:xfrm>
            <a:off x="454078" y="1584102"/>
            <a:ext cx="11423868" cy="4997002"/>
          </a:xfrm>
        </p:spPr>
        <p:txBody>
          <a:bodyPr>
            <a:normAutofit fontScale="92500" lnSpcReduction="10000"/>
          </a:bodyPr>
          <a:lstStyle/>
          <a:p>
            <a:pPr marL="0" indent="0" algn="ctr">
              <a:buNone/>
            </a:pPr>
            <a:r>
              <a:rPr lang="en-US" sz="3600" dirty="0" smtClean="0">
                <a:solidFill>
                  <a:schemeClr val="accent4"/>
                </a:solidFill>
                <a:latin typeface="Arial" panose="020B0604020202020204" pitchFamily="34" charset="0"/>
                <a:cs typeface="Arial" panose="020B0604020202020204" pitchFamily="34" charset="0"/>
              </a:rPr>
              <a:t>Strengthening Our </a:t>
            </a:r>
            <a:r>
              <a:rPr lang="en-US" sz="3600" dirty="0" smtClean="0">
                <a:solidFill>
                  <a:schemeClr val="accent4"/>
                </a:solidFill>
                <a:latin typeface="Arial" panose="020B0604020202020204" pitchFamily="34" charset="0"/>
                <a:cs typeface="Arial" panose="020B0604020202020204" pitchFamily="34" charset="0"/>
              </a:rPr>
              <a:t>Breastfeeding Efforts</a:t>
            </a:r>
          </a:p>
          <a:p>
            <a:pPr marL="0" indent="0" algn="ctr">
              <a:lnSpc>
                <a:spcPct val="100000"/>
              </a:lnSpc>
              <a:buNone/>
            </a:pPr>
            <a:endParaRPr lang="en-US" sz="2400" dirty="0" smtClean="0"/>
          </a:p>
          <a:p>
            <a:r>
              <a:rPr lang="en-US" sz="2400" dirty="0" smtClean="0"/>
              <a:t>Participat</a:t>
            </a:r>
            <a:r>
              <a:rPr lang="en-US" sz="2400" dirty="0" smtClean="0"/>
              <a:t>ion in Breastfeeding: The Traditional Way and the Native Breastfeeding Coalition since the  start of these initiatives.</a:t>
            </a:r>
          </a:p>
          <a:p>
            <a:pPr marL="0" indent="0">
              <a:buNone/>
            </a:pPr>
            <a:endParaRPr lang="en-US" sz="2400" dirty="0" smtClean="0"/>
          </a:p>
          <a:p>
            <a:pPr>
              <a:lnSpc>
                <a:spcPct val="110000"/>
              </a:lnSpc>
            </a:pPr>
            <a:r>
              <a:rPr lang="en-US" sz="2400" dirty="0"/>
              <a:t>P</a:t>
            </a:r>
            <a:r>
              <a:rPr lang="en-US" sz="2400" dirty="0" smtClean="0"/>
              <a:t>art of a CQI project</a:t>
            </a:r>
            <a:r>
              <a:rPr lang="en-US" sz="2400" dirty="0"/>
              <a:t> </a:t>
            </a:r>
            <a:r>
              <a:rPr lang="en-US" sz="2400" dirty="0" smtClean="0"/>
              <a:t>that focused on increasing breastfeeding rates among program participants.</a:t>
            </a:r>
          </a:p>
          <a:p>
            <a:pPr lvl="1">
              <a:buFont typeface="Courier New" panose="02070309020205020404" pitchFamily="49" charset="0"/>
              <a:buChar char="o"/>
            </a:pPr>
            <a:r>
              <a:rPr lang="en-US" sz="2000" dirty="0" smtClean="0"/>
              <a:t>Provided additional BF education to HV staff</a:t>
            </a:r>
          </a:p>
          <a:p>
            <a:pPr lvl="1">
              <a:buFont typeface="Courier New" panose="02070309020205020404" pitchFamily="49" charset="0"/>
              <a:buChar char="o"/>
            </a:pPr>
            <a:r>
              <a:rPr lang="en-US" sz="2000" dirty="0" smtClean="0"/>
              <a:t>More focused conversations around BF during pregnancy</a:t>
            </a:r>
            <a:endParaRPr lang="en-US" sz="2000" dirty="0" smtClean="0"/>
          </a:p>
          <a:p>
            <a:pPr lvl="1">
              <a:buFont typeface="Courier New" panose="02070309020205020404" pitchFamily="49" charset="0"/>
              <a:buChar char="o"/>
            </a:pPr>
            <a:r>
              <a:rPr lang="en-US" sz="2000" dirty="0" smtClean="0"/>
              <a:t>Revised Birth Plan to include Infant Feeding Plan</a:t>
            </a:r>
          </a:p>
          <a:p>
            <a:pPr lvl="1">
              <a:buFont typeface="Courier New" panose="02070309020205020404" pitchFamily="49" charset="0"/>
              <a:buChar char="o"/>
            </a:pPr>
            <a:r>
              <a:rPr lang="en-US" sz="2000" dirty="0"/>
              <a:t>I</a:t>
            </a:r>
            <a:r>
              <a:rPr lang="en-US" sz="2000" dirty="0" smtClean="0"/>
              <a:t>ncreased support during hospital stay and two weeks postpartum</a:t>
            </a:r>
          </a:p>
          <a:p>
            <a:pPr marL="457200" lvl="1" indent="0">
              <a:buNone/>
            </a:pPr>
            <a:endParaRPr lang="en-US" sz="2000" dirty="0"/>
          </a:p>
          <a:p>
            <a:pPr>
              <a:lnSpc>
                <a:spcPct val="100000"/>
              </a:lnSpc>
            </a:pPr>
            <a:r>
              <a:rPr lang="en-US" sz="2400" dirty="0" smtClean="0"/>
              <a:t>Increase in the number of women who initiate and maintain breastfeeding among program participants and the community at large!!</a:t>
            </a:r>
            <a:endParaRPr lang="en-US" dirty="0" smtClean="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DCA620CB-CE90-44D4-ACE1-6D7ABB6DEA55}" type="slidenum">
              <a:rPr lang="en-US" smtClean="0"/>
              <a:t>5</a:t>
            </a:fld>
            <a:endParaRPr lang="en-US"/>
          </a:p>
        </p:txBody>
      </p:sp>
    </p:spTree>
    <p:extLst>
      <p:ext uri="{BB962C8B-B14F-4D97-AF65-F5344CB8AC3E}">
        <p14:creationId xmlns:p14="http://schemas.microsoft.com/office/powerpoint/2010/main" val="3059473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215" y="128549"/>
            <a:ext cx="950116" cy="1210854"/>
          </a:xfrm>
          <a:prstGeom prst="rect">
            <a:avLst/>
          </a:prstGeom>
        </p:spPr>
      </p:pic>
      <p:sp>
        <p:nvSpPr>
          <p:cNvPr id="2" name="Title 1"/>
          <p:cNvSpPr>
            <a:spLocks noGrp="1"/>
          </p:cNvSpPr>
          <p:nvPr>
            <p:ph type="title"/>
          </p:nvPr>
        </p:nvSpPr>
        <p:spPr>
          <a:xfrm>
            <a:off x="1558344" y="257336"/>
            <a:ext cx="4159876" cy="940399"/>
          </a:xfrm>
        </p:spPr>
        <p:txBody>
          <a:bodyPr>
            <a:noAutofit/>
          </a:bodyPr>
          <a:lstStyle/>
          <a:p>
            <a:pPr algn="ctr">
              <a:lnSpc>
                <a:spcPct val="100000"/>
              </a:lnSpc>
            </a:pPr>
            <a:r>
              <a:rPr lang="en-US" sz="2000" dirty="0"/>
              <a:t>Lac Courte Oreilles (LCO) </a:t>
            </a:r>
            <a:br>
              <a:rPr lang="en-US" sz="2000" dirty="0"/>
            </a:br>
            <a:r>
              <a:rPr lang="en-US" sz="2000" dirty="0"/>
              <a:t>Mino Maajisewin (A Good Beginning) </a:t>
            </a:r>
            <a:br>
              <a:rPr lang="en-US" sz="2000" dirty="0"/>
            </a:br>
            <a:r>
              <a:rPr lang="en-US" sz="2000" dirty="0"/>
              <a:t>Home Visitation Program</a:t>
            </a:r>
          </a:p>
        </p:txBody>
      </p:sp>
      <p:sp>
        <p:nvSpPr>
          <p:cNvPr id="3" name="Content Placeholder 2"/>
          <p:cNvSpPr>
            <a:spLocks noGrp="1"/>
          </p:cNvSpPr>
          <p:nvPr>
            <p:ph idx="1"/>
          </p:nvPr>
        </p:nvSpPr>
        <p:spPr>
          <a:xfrm>
            <a:off x="428320" y="1339403"/>
            <a:ext cx="11423868" cy="5383369"/>
          </a:xfrm>
        </p:spPr>
        <p:txBody>
          <a:bodyPr>
            <a:normAutofit fontScale="85000" lnSpcReduction="20000"/>
          </a:bodyPr>
          <a:lstStyle/>
          <a:p>
            <a:pPr marL="0" indent="0" algn="ctr">
              <a:buNone/>
            </a:pPr>
            <a:r>
              <a:rPr lang="en-US" sz="3800" dirty="0" smtClean="0">
                <a:solidFill>
                  <a:schemeClr val="accent4"/>
                </a:solidFill>
                <a:latin typeface="Arial" panose="020B0604020202020204" pitchFamily="34" charset="0"/>
                <a:cs typeface="Arial" panose="020B0604020202020204" pitchFamily="34" charset="0"/>
              </a:rPr>
              <a:t>Moving into the Community</a:t>
            </a:r>
          </a:p>
          <a:p>
            <a:endParaRPr lang="en-US" sz="2400" dirty="0" smtClean="0"/>
          </a:p>
          <a:p>
            <a:r>
              <a:rPr lang="en-US" sz="2400" dirty="0" smtClean="0"/>
              <a:t>Mino Maajisewin Outreach Worker/Doula partnered with staff from Hayward Area Memorial Hospital to provide birthing classes and breastfeeding support groups in Spring of 2018.</a:t>
            </a:r>
          </a:p>
          <a:p>
            <a:endParaRPr lang="en-US" sz="2400" dirty="0" smtClean="0"/>
          </a:p>
          <a:p>
            <a:endParaRPr lang="en-US" sz="2400" dirty="0"/>
          </a:p>
          <a:p>
            <a:pPr marL="0" indent="0">
              <a:buNone/>
            </a:pPr>
            <a:endParaRPr lang="en-US" sz="2400" dirty="0" smtClean="0"/>
          </a:p>
          <a:p>
            <a:r>
              <a:rPr lang="en-US" sz="2400" dirty="0" smtClean="0"/>
              <a:t>Breastfeeding Community Event in August 2018			</a:t>
            </a:r>
          </a:p>
          <a:p>
            <a:pPr lvl="1">
              <a:buFont typeface="Courier New" panose="02070309020205020404" pitchFamily="49" charset="0"/>
              <a:buChar char="o"/>
            </a:pPr>
            <a:r>
              <a:rPr lang="en-US" dirty="0" smtClean="0"/>
              <a:t>Invited partner agencies to attend and have displays</a:t>
            </a:r>
            <a:r>
              <a:rPr lang="en-US" sz="2000" dirty="0" smtClean="0"/>
              <a:t>			</a:t>
            </a:r>
          </a:p>
          <a:p>
            <a:pPr lvl="1"/>
            <a:endParaRPr lang="en-US" sz="2000" dirty="0"/>
          </a:p>
          <a:p>
            <a:pPr lvl="1"/>
            <a:endParaRPr lang="en-US" sz="2000" dirty="0" smtClean="0"/>
          </a:p>
          <a:p>
            <a:pPr marL="457200" lvl="1" indent="0">
              <a:buNone/>
            </a:pPr>
            <a:r>
              <a:rPr lang="en-US" sz="2000" dirty="0" smtClean="0"/>
              <a:t>		</a:t>
            </a:r>
            <a:endParaRPr lang="en-US" sz="2000" dirty="0" smtClean="0"/>
          </a:p>
          <a:p>
            <a:r>
              <a:rPr lang="en-US" sz="2400" dirty="0"/>
              <a:t>Larger coalition provided anchor for local activities</a:t>
            </a:r>
          </a:p>
          <a:p>
            <a:pPr lvl="1">
              <a:buFont typeface="Courier New" panose="02070309020205020404" pitchFamily="49" charset="0"/>
              <a:buChar char="o"/>
            </a:pPr>
            <a:r>
              <a:rPr lang="en-US" dirty="0" smtClean="0"/>
              <a:t>Access </a:t>
            </a:r>
            <a:r>
              <a:rPr lang="en-US" dirty="0"/>
              <a:t>to additional resources/culturally appropriate materials</a:t>
            </a:r>
          </a:p>
          <a:p>
            <a:pPr lvl="1">
              <a:buFont typeface="Courier New" panose="02070309020205020404" pitchFamily="49" charset="0"/>
              <a:buChar char="o"/>
            </a:pPr>
            <a:r>
              <a:rPr lang="en-US" dirty="0" smtClean="0"/>
              <a:t>Helpful </a:t>
            </a:r>
            <a:r>
              <a:rPr lang="en-US" dirty="0"/>
              <a:t>to hear what other tribal sites were </a:t>
            </a:r>
            <a:r>
              <a:rPr lang="en-US" dirty="0" smtClean="0"/>
              <a:t>doing</a:t>
            </a:r>
          </a:p>
          <a:p>
            <a:pPr lvl="1">
              <a:buFont typeface="Courier New" panose="02070309020205020404" pitchFamily="49" charset="0"/>
              <a:buChar char="o"/>
            </a:pPr>
            <a:r>
              <a:rPr lang="en-US" dirty="0" smtClean="0"/>
              <a:t>Kept us accountable for moving forward (What are we going to report out on at the next coalition meeting?)</a:t>
            </a:r>
            <a:endParaRPr lang="en-US" dirty="0"/>
          </a:p>
          <a:p>
            <a:pPr marL="0" indent="0">
              <a:buNone/>
            </a:pPr>
            <a:endParaRPr lang="en-US" sz="2000" dirty="0" smtClean="0"/>
          </a:p>
          <a:p>
            <a:pPr marL="457200" lvl="1" indent="0">
              <a:buNone/>
            </a:pPr>
            <a:endParaRPr lang="en-US" sz="2000"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DCA620CB-CE90-44D4-ACE1-6D7ABB6DEA55}"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958" y="2881290"/>
            <a:ext cx="3940933" cy="2321774"/>
          </a:xfrm>
          <a:prstGeom prst="rect">
            <a:avLst/>
          </a:prstGeom>
        </p:spPr>
      </p:pic>
    </p:spTree>
    <p:extLst>
      <p:ext uri="{BB962C8B-B14F-4D97-AF65-F5344CB8AC3E}">
        <p14:creationId xmlns:p14="http://schemas.microsoft.com/office/powerpoint/2010/main" val="1374617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626" y="192945"/>
            <a:ext cx="1190718" cy="989126"/>
          </a:xfrm>
          <a:prstGeom prst="rect">
            <a:avLst/>
          </a:prstGeom>
        </p:spPr>
      </p:pic>
      <p:sp>
        <p:nvSpPr>
          <p:cNvPr id="2" name="Title 1"/>
          <p:cNvSpPr>
            <a:spLocks noGrp="1"/>
          </p:cNvSpPr>
          <p:nvPr>
            <p:ph type="title"/>
          </p:nvPr>
        </p:nvSpPr>
        <p:spPr>
          <a:xfrm>
            <a:off x="1648497" y="192943"/>
            <a:ext cx="3709114" cy="914639"/>
          </a:xfrm>
        </p:spPr>
        <p:txBody>
          <a:bodyPr>
            <a:noAutofit/>
          </a:bodyPr>
          <a:lstStyle/>
          <a:p>
            <a:pPr algn="ctr">
              <a:lnSpc>
                <a:spcPct val="100000"/>
              </a:lnSpc>
            </a:pPr>
            <a:r>
              <a:rPr lang="en-US" sz="1800" dirty="0"/>
              <a:t>Lac Courte Oreilles (LCO) </a:t>
            </a:r>
            <a:br>
              <a:rPr lang="en-US" sz="1800" dirty="0"/>
            </a:br>
            <a:r>
              <a:rPr lang="en-US" sz="1800" dirty="0"/>
              <a:t>Mino Maajisewin (A Good Beginning) </a:t>
            </a:r>
            <a:br>
              <a:rPr lang="en-US" sz="1800" dirty="0"/>
            </a:br>
            <a:r>
              <a:rPr lang="en-US" sz="1800" dirty="0"/>
              <a:t>Home Visitation Program</a:t>
            </a:r>
          </a:p>
        </p:txBody>
      </p:sp>
      <p:sp>
        <p:nvSpPr>
          <p:cNvPr id="3" name="Content Placeholder 2"/>
          <p:cNvSpPr>
            <a:spLocks noGrp="1"/>
          </p:cNvSpPr>
          <p:nvPr>
            <p:ph idx="1"/>
          </p:nvPr>
        </p:nvSpPr>
        <p:spPr>
          <a:xfrm>
            <a:off x="428320" y="1266289"/>
            <a:ext cx="11423868" cy="5739818"/>
          </a:xfrm>
        </p:spPr>
        <p:txBody>
          <a:bodyPr>
            <a:normAutofit fontScale="85000" lnSpcReduction="20000"/>
          </a:bodyPr>
          <a:lstStyle/>
          <a:p>
            <a:pPr marL="457200" lvl="1" indent="0" algn="ctr">
              <a:buNone/>
            </a:pPr>
            <a:r>
              <a:rPr lang="en-US" sz="3100" dirty="0" smtClean="0">
                <a:solidFill>
                  <a:schemeClr val="accent4"/>
                </a:solidFill>
                <a:latin typeface="Arial" panose="020B0604020202020204" pitchFamily="34" charset="0"/>
                <a:cs typeface="Arial" panose="020B0604020202020204" pitchFamily="34" charset="0"/>
              </a:rPr>
              <a:t>Gathering Support</a:t>
            </a:r>
          </a:p>
          <a:p>
            <a:endParaRPr lang="en-US" sz="2400" dirty="0" smtClean="0"/>
          </a:p>
          <a:p>
            <a:r>
              <a:rPr lang="en-US" sz="2400" dirty="0" smtClean="0"/>
              <a:t>Started </a:t>
            </a:r>
            <a:r>
              <a:rPr lang="en-US" sz="2400" dirty="0"/>
              <a:t>monthly BF coalition meetings within LCO Community in December 2018</a:t>
            </a:r>
          </a:p>
          <a:p>
            <a:pPr lvl="1">
              <a:buFont typeface="Courier New" panose="02070309020205020404" pitchFamily="49" charset="0"/>
              <a:buChar char="o"/>
            </a:pPr>
            <a:r>
              <a:rPr lang="en-US" sz="2000" dirty="0"/>
              <a:t>LCO Head Start, LCO FACE Program, Hayward Hospital, Mino Maajisewin, LCO Health Center, LCO Birth to Three </a:t>
            </a:r>
            <a:r>
              <a:rPr lang="en-US" sz="2000" dirty="0" smtClean="0"/>
              <a:t>Program</a:t>
            </a:r>
          </a:p>
          <a:p>
            <a:pPr marL="457200" lvl="1" indent="0">
              <a:buNone/>
            </a:pPr>
            <a:endParaRPr lang="en-US" sz="2400" dirty="0"/>
          </a:p>
          <a:p>
            <a:pPr marL="0" indent="0">
              <a:buNone/>
            </a:pPr>
            <a:r>
              <a:rPr lang="en-US" sz="2400" dirty="0" smtClean="0"/>
              <a:t>      Resolution passed by the LCO Tribal Government in January 2019 that supports women to breastfeed in    	public places</a:t>
            </a:r>
          </a:p>
          <a:p>
            <a:endParaRPr lang="en-US" sz="2400" dirty="0" smtClean="0"/>
          </a:p>
          <a:p>
            <a:pPr marL="457200" lvl="1" indent="0">
              <a:buNone/>
            </a:pPr>
            <a:r>
              <a:rPr lang="en-US" sz="2000" dirty="0" smtClean="0"/>
              <a:t>                                                 </a:t>
            </a:r>
            <a:r>
              <a:rPr lang="en-US" sz="2100" b="1" dirty="0" smtClean="0"/>
              <a:t>Lactation Lounge at the Honor the Earth Pow Wow</a:t>
            </a:r>
          </a:p>
          <a:p>
            <a:pPr marL="3657600" lvl="8" indent="0">
              <a:buNone/>
            </a:pPr>
            <a:r>
              <a:rPr lang="en-US" sz="2100" dirty="0" smtClean="0"/>
              <a:t>                                                            </a:t>
            </a:r>
            <a:r>
              <a:rPr lang="en-US" sz="2100" b="1" dirty="0" smtClean="0"/>
              <a:t>July 2019</a:t>
            </a:r>
            <a:r>
              <a:rPr lang="en-US" sz="1900" dirty="0" smtClean="0"/>
              <a:t>	</a:t>
            </a:r>
            <a:endParaRPr lang="en-US" sz="1900" dirty="0"/>
          </a:p>
          <a:p>
            <a:endParaRPr lang="en-US" sz="2400" dirty="0" smtClean="0"/>
          </a:p>
          <a:p>
            <a:endParaRPr lang="en-US" sz="2400" dirty="0"/>
          </a:p>
          <a:p>
            <a:pPr lvl="8"/>
            <a:endParaRPr lang="en-US" sz="1400" dirty="0" smtClean="0"/>
          </a:p>
          <a:p>
            <a:pPr lvl="8"/>
            <a:endParaRPr lang="en-US" sz="1400" dirty="0"/>
          </a:p>
          <a:p>
            <a:pPr lvl="8"/>
            <a:endParaRPr lang="en-US" sz="1400" dirty="0" smtClean="0"/>
          </a:p>
          <a:p>
            <a:pPr lvl="8"/>
            <a:r>
              <a:rPr lang="en-US" sz="1900" b="1" dirty="0" smtClean="0"/>
              <a:t> </a:t>
            </a:r>
          </a:p>
          <a:p>
            <a:pPr lvl="8"/>
            <a:r>
              <a:rPr lang="en-US" sz="2100" b="1" dirty="0" smtClean="0"/>
              <a:t> </a:t>
            </a:r>
          </a:p>
          <a:p>
            <a:pPr lvl="8"/>
            <a:r>
              <a:rPr lang="en-US" sz="2100" b="1" dirty="0" smtClean="0"/>
              <a:t> Breastfeeding </a:t>
            </a:r>
            <a:r>
              <a:rPr lang="en-US" sz="2100" b="1" dirty="0"/>
              <a:t>Walk to celebrate National Breastfeeding Awareness Month</a:t>
            </a:r>
          </a:p>
          <a:p>
            <a:pPr lvl="8"/>
            <a:r>
              <a:rPr lang="en-US" sz="2100" b="1" dirty="0" smtClean="0"/>
              <a:t> August 2019</a:t>
            </a:r>
          </a:p>
          <a:p>
            <a:pPr marL="457200" lvl="1" indent="0">
              <a:buNone/>
            </a:pPr>
            <a:r>
              <a:rPr lang="en-US" dirty="0" smtClean="0"/>
              <a:t>		</a:t>
            </a:r>
          </a:p>
        </p:txBody>
      </p:sp>
      <p:sp>
        <p:nvSpPr>
          <p:cNvPr id="4" name="Slide Number Placeholder 3"/>
          <p:cNvSpPr>
            <a:spLocks noGrp="1"/>
          </p:cNvSpPr>
          <p:nvPr>
            <p:ph type="sldNum" sz="quarter" idx="12"/>
          </p:nvPr>
        </p:nvSpPr>
        <p:spPr/>
        <p:txBody>
          <a:bodyPr/>
          <a:lstStyle/>
          <a:p>
            <a:fld id="{DCA620CB-CE90-44D4-ACE1-6D7ABB6DEA55}" type="slidenum">
              <a:rPr lang="en-US" smtClean="0"/>
              <a:t>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700" y="3528811"/>
            <a:ext cx="3222580" cy="2112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03" y="4146997"/>
            <a:ext cx="3850784" cy="2446986"/>
          </a:xfrm>
          <a:prstGeom prst="rect">
            <a:avLst/>
          </a:prstGeom>
        </p:spPr>
      </p:pic>
      <p:pic>
        <p:nvPicPr>
          <p:cNvPr id="1026" name="Picture 2" descr="C:\Users\Director\AppData\Local\Microsoft\Windows\Temporary Internet Files\Content.IE5\NZB4FMHE\15160-illustration-of-a-gold-star-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476" y="2773182"/>
            <a:ext cx="353470" cy="35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848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626" y="192945"/>
            <a:ext cx="1190718" cy="989126"/>
          </a:xfrm>
          <a:prstGeom prst="rect">
            <a:avLst/>
          </a:prstGeom>
        </p:spPr>
      </p:pic>
      <p:sp>
        <p:nvSpPr>
          <p:cNvPr id="2" name="Title 1"/>
          <p:cNvSpPr>
            <a:spLocks noGrp="1"/>
          </p:cNvSpPr>
          <p:nvPr>
            <p:ph type="title"/>
          </p:nvPr>
        </p:nvSpPr>
        <p:spPr>
          <a:xfrm>
            <a:off x="1648497" y="192943"/>
            <a:ext cx="3709114" cy="914639"/>
          </a:xfrm>
        </p:spPr>
        <p:txBody>
          <a:bodyPr>
            <a:noAutofit/>
          </a:bodyPr>
          <a:lstStyle/>
          <a:p>
            <a:pPr algn="ctr">
              <a:lnSpc>
                <a:spcPct val="100000"/>
              </a:lnSpc>
            </a:pPr>
            <a:r>
              <a:rPr lang="en-US" sz="1800" dirty="0"/>
              <a:t>Lac Courte Oreilles (LCO) </a:t>
            </a:r>
            <a:br>
              <a:rPr lang="en-US" sz="1800" dirty="0"/>
            </a:br>
            <a:r>
              <a:rPr lang="en-US" sz="1800" dirty="0"/>
              <a:t>Mino Maajisewin (A Good Beginning) </a:t>
            </a:r>
            <a:br>
              <a:rPr lang="en-US" sz="1800" dirty="0"/>
            </a:br>
            <a:r>
              <a:rPr lang="en-US" sz="1800" dirty="0"/>
              <a:t>Home Visitation Program</a:t>
            </a:r>
          </a:p>
        </p:txBody>
      </p:sp>
      <p:sp>
        <p:nvSpPr>
          <p:cNvPr id="3" name="Content Placeholder 2"/>
          <p:cNvSpPr>
            <a:spLocks noGrp="1"/>
          </p:cNvSpPr>
          <p:nvPr>
            <p:ph idx="1"/>
          </p:nvPr>
        </p:nvSpPr>
        <p:spPr>
          <a:xfrm>
            <a:off x="428320" y="1266289"/>
            <a:ext cx="11423868" cy="5739818"/>
          </a:xfrm>
        </p:spPr>
        <p:txBody>
          <a:bodyPr>
            <a:normAutofit/>
          </a:bodyPr>
          <a:lstStyle/>
          <a:p>
            <a:pPr marL="457200" lvl="1" indent="0" algn="ctr">
              <a:buNone/>
            </a:pPr>
            <a:r>
              <a:rPr lang="en-US" sz="3200" dirty="0" smtClean="0">
                <a:solidFill>
                  <a:schemeClr val="accent4"/>
                </a:solidFill>
                <a:latin typeface="Arial" panose="020B0604020202020204" pitchFamily="34" charset="0"/>
                <a:cs typeface="Arial" panose="020B0604020202020204" pitchFamily="34" charset="0"/>
              </a:rPr>
              <a:t>Next Steps</a:t>
            </a:r>
          </a:p>
          <a:p>
            <a:pPr marL="457200" lvl="1" indent="0" algn="ctr">
              <a:buNone/>
            </a:pPr>
            <a:endParaRPr lang="en-US" dirty="0" smtClean="0"/>
          </a:p>
          <a:p>
            <a:pPr lvl="1"/>
            <a:r>
              <a:rPr lang="en-US" dirty="0"/>
              <a:t>Initial conversations about how to move forward with Breastfeeding Friendly Worksite </a:t>
            </a:r>
            <a:r>
              <a:rPr lang="en-US" dirty="0" smtClean="0"/>
              <a:t>Efforts at LCO</a:t>
            </a:r>
          </a:p>
          <a:p>
            <a:pPr marL="457200" lvl="1" indent="0">
              <a:buNone/>
            </a:pPr>
            <a:endParaRPr lang="en-US" dirty="0" smtClean="0"/>
          </a:p>
          <a:p>
            <a:pPr lvl="2">
              <a:buFont typeface="Courier New" panose="02070309020205020404" pitchFamily="49" charset="0"/>
              <a:buChar char="o"/>
            </a:pPr>
            <a:r>
              <a:rPr lang="en-US" dirty="0" smtClean="0"/>
              <a:t>Where we are at now:</a:t>
            </a:r>
          </a:p>
          <a:p>
            <a:pPr lvl="3">
              <a:buFont typeface="Wingdings" panose="05000000000000000000" pitchFamily="2" charset="2"/>
              <a:buChar char="§"/>
            </a:pPr>
            <a:r>
              <a:rPr lang="en-US" dirty="0" smtClean="0"/>
              <a:t>Start with low hanging fruit</a:t>
            </a:r>
          </a:p>
          <a:p>
            <a:pPr lvl="3">
              <a:buFont typeface="Wingdings" panose="05000000000000000000" pitchFamily="2" charset="2"/>
              <a:buChar char="§"/>
            </a:pPr>
            <a:r>
              <a:rPr lang="en-US" dirty="0" smtClean="0"/>
              <a:t>Positive Momentum – what better time to work on this?</a:t>
            </a:r>
          </a:p>
          <a:p>
            <a:pPr lvl="3">
              <a:buFont typeface="Courier New" panose="02070309020205020404" pitchFamily="49" charset="0"/>
              <a:buChar char="o"/>
            </a:pPr>
            <a:endParaRPr lang="en-US" dirty="0"/>
          </a:p>
          <a:p>
            <a:pPr lvl="2">
              <a:buFont typeface="Courier New" panose="02070309020205020404" pitchFamily="49" charset="0"/>
              <a:buChar char="o"/>
            </a:pPr>
            <a:r>
              <a:rPr lang="en-US" dirty="0" smtClean="0"/>
              <a:t>Obstacles:</a:t>
            </a:r>
          </a:p>
          <a:p>
            <a:pPr lvl="3">
              <a:buFont typeface="Wingdings" panose="05000000000000000000" pitchFamily="2" charset="2"/>
              <a:buChar char="§"/>
            </a:pPr>
            <a:r>
              <a:rPr lang="en-US" dirty="0" smtClean="0"/>
              <a:t>Space at existing facilities</a:t>
            </a:r>
          </a:p>
          <a:p>
            <a:pPr lvl="3">
              <a:buFont typeface="Wingdings" panose="05000000000000000000" pitchFamily="2" charset="2"/>
              <a:buChar char="§"/>
            </a:pPr>
            <a:r>
              <a:rPr lang="en-US" dirty="0" smtClean="0"/>
              <a:t>Additional workload – who/what agency is able to take this on?</a:t>
            </a:r>
          </a:p>
          <a:p>
            <a:pPr lvl="4">
              <a:buFont typeface="Wingdings" panose="05000000000000000000" pitchFamily="2" charset="2"/>
              <a:buChar char="ü"/>
            </a:pPr>
            <a:r>
              <a:rPr lang="en-US" sz="1600" dirty="0" smtClean="0"/>
              <a:t>Time and energy demands</a:t>
            </a:r>
          </a:p>
          <a:p>
            <a:pPr lvl="2">
              <a:buFont typeface="Courier New" panose="02070309020205020404" pitchFamily="49" charset="0"/>
              <a:buChar char="o"/>
            </a:pPr>
            <a:endParaRPr lang="en-US" dirty="0" smtClean="0"/>
          </a:p>
          <a:p>
            <a:pPr lvl="3">
              <a:buFont typeface="Courier New" panose="02070309020205020404" pitchFamily="49" charset="0"/>
              <a:buChar char="o"/>
            </a:pPr>
            <a:endParaRPr lang="en-US" dirty="0"/>
          </a:p>
          <a:p>
            <a:pPr marL="457200" lvl="1" indent="0">
              <a:buNone/>
            </a:pPr>
            <a:r>
              <a:rPr lang="en-US" dirty="0" smtClean="0"/>
              <a:t>		</a:t>
            </a:r>
          </a:p>
        </p:txBody>
      </p:sp>
      <p:sp>
        <p:nvSpPr>
          <p:cNvPr id="4" name="Slide Number Placeholder 3"/>
          <p:cNvSpPr>
            <a:spLocks noGrp="1"/>
          </p:cNvSpPr>
          <p:nvPr>
            <p:ph type="sldNum" sz="quarter" idx="12"/>
          </p:nvPr>
        </p:nvSpPr>
        <p:spPr/>
        <p:txBody>
          <a:bodyPr/>
          <a:lstStyle/>
          <a:p>
            <a:fld id="{DCA620CB-CE90-44D4-ACE1-6D7ABB6DEA55}" type="slidenum">
              <a:rPr lang="en-US" smtClean="0"/>
              <a:t>8</a:t>
            </a:fld>
            <a:endParaRPr lang="en-US"/>
          </a:p>
        </p:txBody>
      </p:sp>
    </p:spTree>
    <p:extLst>
      <p:ext uri="{BB962C8B-B14F-4D97-AF65-F5344CB8AC3E}">
        <p14:creationId xmlns:p14="http://schemas.microsoft.com/office/powerpoint/2010/main" val="2225396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498</Words>
  <Application>Microsoft Office PowerPoint</Application>
  <PresentationFormat>Custom</PresentationFormat>
  <Paragraphs>132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Lac Courte Oreilles (LCO)  Mino Maajisewin (A Good Beginning)  Home Visitation Program</vt:lpstr>
      <vt:lpstr>Lac Courte Oreilles (LCO)  Mino Maajisewin (A Good Beginning)  Home Visitation Program</vt:lpstr>
      <vt:lpstr>The families we serve...</vt:lpstr>
      <vt:lpstr>PowerPoint Presentation</vt:lpstr>
      <vt:lpstr>Lac Courte Oreilles (LCO)  Mino Maajisewin (A Good Beginning)  Home Visitation Program</vt:lpstr>
      <vt:lpstr>Lac Courte Oreilles (LCO)  Mino Maajisewin (A Good Beginning)  Home Visitation Program</vt:lpstr>
      <vt:lpstr>Lac Courte Oreilles (LCO)  Mino Maajisewin (A Good Beginning)  Home Visitation Program</vt:lpstr>
      <vt:lpstr>Lac Courte Oreilles (LCO)  Mino Maajisewin (A Good Beginning)  Home Visitation Program</vt:lpstr>
    </vt:vector>
  </TitlesOfParts>
  <Company>Zero To Three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Smith</dc:creator>
  <cp:lastModifiedBy>Director</cp:lastModifiedBy>
  <cp:revision>117</cp:revision>
  <cp:lastPrinted>2017-05-05T19:32:20Z</cp:lastPrinted>
  <dcterms:created xsi:type="dcterms:W3CDTF">2016-05-09T02:42:07Z</dcterms:created>
  <dcterms:modified xsi:type="dcterms:W3CDTF">2019-09-24T20:10:46Z</dcterms:modified>
</cp:coreProperties>
</file>