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9" r:id="rId3"/>
    <p:sldId id="281" r:id="rId4"/>
    <p:sldId id="295" r:id="rId5"/>
    <p:sldId id="287" r:id="rId6"/>
    <p:sldId id="271" r:id="rId7"/>
    <p:sldId id="282" r:id="rId8"/>
    <p:sldId id="298" r:id="rId9"/>
    <p:sldId id="291" r:id="rId10"/>
    <p:sldId id="263" r:id="rId11"/>
    <p:sldId id="294" r:id="rId12"/>
    <p:sldId id="288" r:id="rId13"/>
    <p:sldId id="280" r:id="rId14"/>
    <p:sldId id="258" r:id="rId15"/>
    <p:sldId id="279" r:id="rId16"/>
    <p:sldId id="308" r:id="rId17"/>
    <p:sldId id="299" r:id="rId18"/>
    <p:sldId id="284" r:id="rId19"/>
    <p:sldId id="29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C29F5-4E6B-45C1-A35C-9579214653AA}"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D61D0-EC67-40D9-8F9E-FE1D9A4DC231}" type="slidenum">
              <a:rPr lang="en-US" smtClean="0"/>
              <a:t>‹#›</a:t>
            </a:fld>
            <a:endParaRPr lang="en-US"/>
          </a:p>
        </p:txBody>
      </p:sp>
    </p:spTree>
    <p:extLst>
      <p:ext uri="{BB962C8B-B14F-4D97-AF65-F5344CB8AC3E}">
        <p14:creationId xmlns:p14="http://schemas.microsoft.com/office/powerpoint/2010/main" val="1181474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1</a:t>
            </a:fld>
            <a:endParaRPr lang="en-US"/>
          </a:p>
        </p:txBody>
      </p:sp>
    </p:spTree>
    <p:extLst>
      <p:ext uri="{BB962C8B-B14F-4D97-AF65-F5344CB8AC3E}">
        <p14:creationId xmlns:p14="http://schemas.microsoft.com/office/powerpoint/2010/main" val="25303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10</a:t>
            </a:fld>
            <a:endParaRPr lang="en-US"/>
          </a:p>
        </p:txBody>
      </p:sp>
    </p:spTree>
    <p:extLst>
      <p:ext uri="{BB962C8B-B14F-4D97-AF65-F5344CB8AC3E}">
        <p14:creationId xmlns:p14="http://schemas.microsoft.com/office/powerpoint/2010/main" val="6953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poster series</a:t>
            </a:r>
          </a:p>
          <a:p>
            <a:r>
              <a:rPr lang="en-US" dirty="0"/>
              <a:t>Locations posted: health clinics, head-start, library</a:t>
            </a:r>
          </a:p>
        </p:txBody>
      </p:sp>
      <p:sp>
        <p:nvSpPr>
          <p:cNvPr id="4" name="Slide Number Placeholder 3"/>
          <p:cNvSpPr>
            <a:spLocks noGrp="1"/>
          </p:cNvSpPr>
          <p:nvPr>
            <p:ph type="sldNum" sz="quarter" idx="5"/>
          </p:nvPr>
        </p:nvSpPr>
        <p:spPr/>
        <p:txBody>
          <a:bodyPr/>
          <a:lstStyle/>
          <a:p>
            <a:fld id="{48494097-766F-431E-BDD9-BFBFE82E2A41}" type="slidenum">
              <a:rPr lang="en-US" smtClean="0"/>
              <a:t>11</a:t>
            </a:fld>
            <a:endParaRPr lang="en-US" dirty="0"/>
          </a:p>
        </p:txBody>
      </p:sp>
    </p:spTree>
    <p:extLst>
      <p:ext uri="{BB962C8B-B14F-4D97-AF65-F5344CB8AC3E}">
        <p14:creationId xmlns:p14="http://schemas.microsoft.com/office/powerpoint/2010/main" val="170032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12</a:t>
            </a:fld>
            <a:endParaRPr lang="en-US"/>
          </a:p>
        </p:txBody>
      </p:sp>
    </p:spTree>
    <p:extLst>
      <p:ext uri="{BB962C8B-B14F-4D97-AF65-F5344CB8AC3E}">
        <p14:creationId xmlns:p14="http://schemas.microsoft.com/office/powerpoint/2010/main" val="225216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 to provide community support</a:t>
            </a:r>
          </a:p>
          <a:p>
            <a:r>
              <a:rPr lang="en-US" dirty="0"/>
              <a:t>Within the first year, provided the CLS training to 44 providers in areas serving tribal communities.  </a:t>
            </a:r>
          </a:p>
          <a:p>
            <a:endParaRPr lang="en-US" dirty="0"/>
          </a:p>
          <a:p>
            <a:r>
              <a:rPr lang="en-US" dirty="0"/>
              <a:t>Then the IBC training was developed by Camie Goldhammer and Kim Moore Salas.  The first training was offered in September of 2018 and had great response and members kept asking for more!  In cooperation with a few other programs and support from our host tribe, Oneida Nation,  we were able to schedule a second session that will be held this July.  </a:t>
            </a:r>
          </a:p>
          <a:p>
            <a:endParaRPr lang="en-US" dirty="0"/>
          </a:p>
        </p:txBody>
      </p:sp>
      <p:sp>
        <p:nvSpPr>
          <p:cNvPr id="4" name="Slide Number Placeholder 3"/>
          <p:cNvSpPr>
            <a:spLocks noGrp="1"/>
          </p:cNvSpPr>
          <p:nvPr>
            <p:ph type="sldNum" sz="quarter" idx="5"/>
          </p:nvPr>
        </p:nvSpPr>
        <p:spPr/>
        <p:txBody>
          <a:bodyPr/>
          <a:lstStyle/>
          <a:p>
            <a:fld id="{0DF3E762-AC09-478E-AE8C-7283A15B2710}" type="slidenum">
              <a:rPr lang="en-US" smtClean="0"/>
              <a:t>13</a:t>
            </a:fld>
            <a:endParaRPr lang="en-US" dirty="0"/>
          </a:p>
        </p:txBody>
      </p:sp>
    </p:spTree>
    <p:extLst>
      <p:ext uri="{BB962C8B-B14F-4D97-AF65-F5344CB8AC3E}">
        <p14:creationId xmlns:p14="http://schemas.microsoft.com/office/powerpoint/2010/main" val="3159222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94097-766F-431E-BDD9-BFBFE82E2A41}" type="slidenum">
              <a:rPr lang="en-US" smtClean="0"/>
              <a:t>15</a:t>
            </a:fld>
            <a:endParaRPr lang="en-US" dirty="0"/>
          </a:p>
        </p:txBody>
      </p:sp>
    </p:spTree>
    <p:extLst>
      <p:ext uri="{BB962C8B-B14F-4D97-AF65-F5344CB8AC3E}">
        <p14:creationId xmlns:p14="http://schemas.microsoft.com/office/powerpoint/2010/main" val="3249464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E762-AC09-478E-AE8C-7283A15B2710}" type="slidenum">
              <a:rPr lang="en-US" smtClean="0"/>
              <a:t>16</a:t>
            </a:fld>
            <a:endParaRPr lang="en-US" dirty="0"/>
          </a:p>
        </p:txBody>
      </p:sp>
    </p:spTree>
    <p:extLst>
      <p:ext uri="{BB962C8B-B14F-4D97-AF65-F5344CB8AC3E}">
        <p14:creationId xmlns:p14="http://schemas.microsoft.com/office/powerpoint/2010/main" val="3663060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BTW has learned as far as best practices for BF education and support in tribal communities.  </a:t>
            </a:r>
          </a:p>
        </p:txBody>
      </p:sp>
      <p:sp>
        <p:nvSpPr>
          <p:cNvPr id="4" name="Slide Number Placeholder 3"/>
          <p:cNvSpPr>
            <a:spLocks noGrp="1"/>
          </p:cNvSpPr>
          <p:nvPr>
            <p:ph type="sldNum" sz="quarter" idx="5"/>
          </p:nvPr>
        </p:nvSpPr>
        <p:spPr/>
        <p:txBody>
          <a:bodyPr/>
          <a:lstStyle/>
          <a:p>
            <a:fld id="{0DF3E762-AC09-478E-AE8C-7283A15B2710}" type="slidenum">
              <a:rPr lang="en-US" smtClean="0"/>
              <a:t>17</a:t>
            </a:fld>
            <a:endParaRPr lang="en-US" dirty="0"/>
          </a:p>
        </p:txBody>
      </p:sp>
    </p:spTree>
    <p:extLst>
      <p:ext uri="{BB962C8B-B14F-4D97-AF65-F5344CB8AC3E}">
        <p14:creationId xmlns:p14="http://schemas.microsoft.com/office/powerpoint/2010/main" val="1193006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18</a:t>
            </a:fld>
            <a:endParaRPr lang="en-US"/>
          </a:p>
        </p:txBody>
      </p:sp>
    </p:spTree>
    <p:extLst>
      <p:ext uri="{BB962C8B-B14F-4D97-AF65-F5344CB8AC3E}">
        <p14:creationId xmlns:p14="http://schemas.microsoft.com/office/powerpoint/2010/main" val="214292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19</a:t>
            </a:fld>
            <a:endParaRPr lang="en-US"/>
          </a:p>
        </p:txBody>
      </p:sp>
    </p:spTree>
    <p:extLst>
      <p:ext uri="{BB962C8B-B14F-4D97-AF65-F5344CB8AC3E}">
        <p14:creationId xmlns:p14="http://schemas.microsoft.com/office/powerpoint/2010/main" val="35504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2</a:t>
            </a:fld>
            <a:endParaRPr lang="en-US"/>
          </a:p>
        </p:txBody>
      </p:sp>
    </p:spTree>
    <p:extLst>
      <p:ext uri="{BB962C8B-B14F-4D97-AF65-F5344CB8AC3E}">
        <p14:creationId xmlns:p14="http://schemas.microsoft.com/office/powerpoint/2010/main" val="119672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3</a:t>
            </a:fld>
            <a:endParaRPr lang="en-US"/>
          </a:p>
        </p:txBody>
      </p:sp>
    </p:spTree>
    <p:extLst>
      <p:ext uri="{BB962C8B-B14F-4D97-AF65-F5344CB8AC3E}">
        <p14:creationId xmlns:p14="http://schemas.microsoft.com/office/powerpoint/2010/main" val="21751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E762-AC09-478E-AE8C-7283A15B2710}" type="slidenum">
              <a:rPr lang="en-US" smtClean="0"/>
              <a:t>4</a:t>
            </a:fld>
            <a:endParaRPr lang="en-US" dirty="0"/>
          </a:p>
        </p:txBody>
      </p:sp>
    </p:spTree>
    <p:extLst>
      <p:ext uri="{BB962C8B-B14F-4D97-AF65-F5344CB8AC3E}">
        <p14:creationId xmlns:p14="http://schemas.microsoft.com/office/powerpoint/2010/main" val="20535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5</a:t>
            </a:fld>
            <a:endParaRPr lang="en-US"/>
          </a:p>
        </p:txBody>
      </p:sp>
    </p:spTree>
    <p:extLst>
      <p:ext uri="{BB962C8B-B14F-4D97-AF65-F5344CB8AC3E}">
        <p14:creationId xmlns:p14="http://schemas.microsoft.com/office/powerpoint/2010/main" val="48136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6</a:t>
            </a:fld>
            <a:endParaRPr lang="en-US"/>
          </a:p>
        </p:txBody>
      </p:sp>
    </p:spTree>
    <p:extLst>
      <p:ext uri="{BB962C8B-B14F-4D97-AF65-F5344CB8AC3E}">
        <p14:creationId xmlns:p14="http://schemas.microsoft.com/office/powerpoint/2010/main" val="115148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7</a:t>
            </a:fld>
            <a:endParaRPr lang="en-US"/>
          </a:p>
        </p:txBody>
      </p:sp>
    </p:spTree>
    <p:extLst>
      <p:ext uri="{BB962C8B-B14F-4D97-AF65-F5344CB8AC3E}">
        <p14:creationId xmlns:p14="http://schemas.microsoft.com/office/powerpoint/2010/main" val="253501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Education events were a large part of our objectives.   We wanted to reach across the community in our education.  </a:t>
            </a:r>
          </a:p>
          <a:p>
            <a:r>
              <a:rPr lang="en-US" dirty="0"/>
              <a:t>Some tribes went all out!  </a:t>
            </a:r>
          </a:p>
          <a:p>
            <a:r>
              <a:rPr lang="en-US" dirty="0"/>
              <a:t>A total of 41 education sessions in 9 tribes</a:t>
            </a:r>
          </a:p>
          <a:p>
            <a:r>
              <a:rPr lang="en-US" dirty="0"/>
              <a:t>Baby wearing, bf walks, lactation cookie take and bake, </a:t>
            </a:r>
          </a:p>
          <a:p>
            <a:endParaRPr lang="en-US" dirty="0"/>
          </a:p>
          <a:p>
            <a:r>
              <a:rPr lang="en-US" dirty="0"/>
              <a:t>Created lesson plans for staff to use, included Elders and Fathers when able, </a:t>
            </a:r>
          </a:p>
          <a:p>
            <a:r>
              <a:rPr lang="en-US" dirty="0"/>
              <a:t>Picture taking</a:t>
            </a:r>
          </a:p>
        </p:txBody>
      </p:sp>
      <p:sp>
        <p:nvSpPr>
          <p:cNvPr id="4" name="Slide Number Placeholder 3"/>
          <p:cNvSpPr>
            <a:spLocks noGrp="1"/>
          </p:cNvSpPr>
          <p:nvPr>
            <p:ph type="sldNum" sz="quarter" idx="5"/>
          </p:nvPr>
        </p:nvSpPr>
        <p:spPr/>
        <p:txBody>
          <a:bodyPr/>
          <a:lstStyle/>
          <a:p>
            <a:fld id="{0DF3E762-AC09-478E-AE8C-7283A15B2710}" type="slidenum">
              <a:rPr lang="en-US" smtClean="0"/>
              <a:t>8</a:t>
            </a:fld>
            <a:endParaRPr lang="en-US" dirty="0"/>
          </a:p>
        </p:txBody>
      </p:sp>
    </p:spTree>
    <p:extLst>
      <p:ext uri="{BB962C8B-B14F-4D97-AF65-F5344CB8AC3E}">
        <p14:creationId xmlns:p14="http://schemas.microsoft.com/office/powerpoint/2010/main" val="365039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94097-766F-431E-BDD9-BFBFE82E2A41}" type="slidenum">
              <a:rPr lang="en-US" smtClean="0"/>
              <a:t>9</a:t>
            </a:fld>
            <a:endParaRPr lang="en-US"/>
          </a:p>
        </p:txBody>
      </p:sp>
    </p:spTree>
    <p:extLst>
      <p:ext uri="{BB962C8B-B14F-4D97-AF65-F5344CB8AC3E}">
        <p14:creationId xmlns:p14="http://schemas.microsoft.com/office/powerpoint/2010/main" val="373611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82798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86375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6407C66-1411-4AD6-9358-DBC28636683D}"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71943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78D0EEC-CB63-44B2-B390-D050048FC1BF}"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345640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78D0EEC-CB63-44B2-B390-D050048FC1BF}"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407C66-1411-4AD6-9358-DBC28636683D}"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1876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78D0EEC-CB63-44B2-B390-D050048FC1BF}"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422067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33408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353268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46BE-F346-4D6B-B29B-2114146D73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ACC75F-6EE4-4F3B-8EB7-B8B40A68D162}"/>
              </a:ext>
            </a:extLst>
          </p:cNvPr>
          <p:cNvSpPr>
            <a:spLocks noGrp="1"/>
          </p:cNvSpPr>
          <p:nvPr>
            <p:ph type="dt" sz="half" idx="10"/>
          </p:nvPr>
        </p:nvSpPr>
        <p:spPr/>
        <p:txBody>
          <a:bodyPr/>
          <a:lstStyle/>
          <a:p>
            <a:r>
              <a:rPr lang="en-US" dirty="0"/>
              <a:t>July 9 – 11, 2019 Cherokee, NC</a:t>
            </a:r>
          </a:p>
        </p:txBody>
      </p:sp>
      <p:sp>
        <p:nvSpPr>
          <p:cNvPr id="4" name="Footer Placeholder 3">
            <a:extLst>
              <a:ext uri="{FF2B5EF4-FFF2-40B4-BE49-F238E27FC236}">
                <a16:creationId xmlns:a16="http://schemas.microsoft.com/office/drawing/2014/main" id="{94784540-C13C-4510-B32A-50986E55A76D}"/>
              </a:ext>
            </a:extLst>
          </p:cNvPr>
          <p:cNvSpPr>
            <a:spLocks noGrp="1"/>
          </p:cNvSpPr>
          <p:nvPr>
            <p:ph type="ftr" sz="quarter" idx="11"/>
          </p:nvPr>
        </p:nvSpPr>
        <p:spPr/>
        <p:txBody>
          <a:bodyPr/>
          <a:lstStyle/>
          <a:p>
            <a:r>
              <a:rPr lang="en-US" dirty="0"/>
              <a:t>National Indian and Native American WIC Coalition Conference</a:t>
            </a:r>
          </a:p>
        </p:txBody>
      </p:sp>
      <p:sp>
        <p:nvSpPr>
          <p:cNvPr id="5" name="Slide Number Placeholder 4">
            <a:extLst>
              <a:ext uri="{FF2B5EF4-FFF2-40B4-BE49-F238E27FC236}">
                <a16:creationId xmlns:a16="http://schemas.microsoft.com/office/drawing/2014/main" id="{1D0CC2AF-AB3C-49E9-899F-75F2F60171FD}"/>
              </a:ext>
            </a:extLst>
          </p:cNvPr>
          <p:cNvSpPr>
            <a:spLocks noGrp="1"/>
          </p:cNvSpPr>
          <p:nvPr>
            <p:ph type="sldNum" sz="quarter" idx="12"/>
          </p:nvPr>
        </p:nvSpPr>
        <p:spPr/>
        <p:txBody>
          <a:bodyPr/>
          <a:lstStyle/>
          <a:p>
            <a:fld id="{CB01B28F-6495-4232-BCBE-EB78FA422010}" type="slidenum">
              <a:rPr lang="en-US" smtClean="0"/>
              <a:t>‹#›</a:t>
            </a:fld>
            <a:endParaRPr lang="en-US" dirty="0"/>
          </a:p>
        </p:txBody>
      </p:sp>
      <p:sp>
        <p:nvSpPr>
          <p:cNvPr id="6" name="Rectangle 5">
            <a:extLst>
              <a:ext uri="{FF2B5EF4-FFF2-40B4-BE49-F238E27FC236}">
                <a16:creationId xmlns:a16="http://schemas.microsoft.com/office/drawing/2014/main" id="{117CCC76-BFC0-4DA0-A4C3-61B1F1EAA6AD}"/>
              </a:ext>
            </a:extLst>
          </p:cNvPr>
          <p:cNvSpPr/>
          <p:nvPr userDrawn="1"/>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ustDataLst>
      <p:tags r:id="rId1"/>
    </p:custDataLst>
    <p:extLst>
      <p:ext uri="{BB962C8B-B14F-4D97-AF65-F5344CB8AC3E}">
        <p14:creationId xmlns:p14="http://schemas.microsoft.com/office/powerpoint/2010/main" val="376646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11327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8D0EEC-CB63-44B2-B390-D050048FC1BF}"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58108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8D0EEC-CB63-44B2-B390-D050048FC1BF}"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345162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8D0EEC-CB63-44B2-B390-D050048FC1BF}"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28893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8D0EEC-CB63-44B2-B390-D050048FC1BF}"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30280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D0EEC-CB63-44B2-B390-D050048FC1BF}"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104357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8D0EEC-CB63-44B2-B390-D050048FC1BF}"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2604879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8D0EEC-CB63-44B2-B390-D050048FC1BF}"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6407C66-1411-4AD6-9358-DBC28636683D}" type="slidenum">
              <a:rPr lang="en-US" smtClean="0"/>
              <a:t>‹#›</a:t>
            </a:fld>
            <a:endParaRPr lang="en-US"/>
          </a:p>
        </p:txBody>
      </p:sp>
    </p:spTree>
    <p:extLst>
      <p:ext uri="{BB962C8B-B14F-4D97-AF65-F5344CB8AC3E}">
        <p14:creationId xmlns:p14="http://schemas.microsoft.com/office/powerpoint/2010/main" val="191905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78D0EEC-CB63-44B2-B390-D050048FC1BF}" type="datetimeFigureOut">
              <a:rPr lang="en-US" smtClean="0"/>
              <a:t>9/23/2019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6407C66-1411-4AD6-9358-DBC28636683D}" type="slidenum">
              <a:rPr lang="en-US" smtClean="0"/>
              <a:t>‹#›</a:t>
            </a:fld>
            <a:endParaRPr lang="en-US"/>
          </a:p>
        </p:txBody>
      </p:sp>
    </p:spTree>
    <p:extLst>
      <p:ext uri="{BB962C8B-B14F-4D97-AF65-F5344CB8AC3E}">
        <p14:creationId xmlns:p14="http://schemas.microsoft.com/office/powerpoint/2010/main" val="2710661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www.oneida-nsn.gov/" TargetMode="External"/><Relationship Id="rId3" Type="http://schemas.openxmlformats.org/officeDocument/2006/relationships/hyperlink" Target="https://www.nativebreastfeedingwi.com/" TargetMode="External"/><Relationship Id="rId7" Type="http://schemas.openxmlformats.org/officeDocument/2006/relationships/hyperlink" Target="mailto:cnemec@glitc.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glitc.org/" TargetMode="External"/><Relationship Id="rId5" Type="http://schemas.openxmlformats.org/officeDocument/2006/relationships/hyperlink" Target="https://www.facebook.com/NativeBreastfeedingCoalitionofWisconsin/" TargetMode="External"/><Relationship Id="rId10" Type="http://schemas.openxmlformats.org/officeDocument/2006/relationships/image" Target="../media/image2.PNG"/><Relationship Id="rId4" Type="http://schemas.openxmlformats.org/officeDocument/2006/relationships/hyperlink" Target="https://twitter.com/NBCofWisconsin" TargetMode="External"/><Relationship Id="rId9" Type="http://schemas.openxmlformats.org/officeDocument/2006/relationships/hyperlink" Target="mailto:jenny.bisonette@lco-ns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s-YFzDYmz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725" y="781050"/>
            <a:ext cx="8991600" cy="1936420"/>
          </a:xfrm>
        </p:spPr>
        <p:txBody>
          <a:bodyPr>
            <a:normAutofit/>
          </a:bodyPr>
          <a:lstStyle/>
          <a:p>
            <a:pPr algn="ctr"/>
            <a:r>
              <a:rPr lang="en-US" sz="5400" b="1" dirty="0">
                <a:solidFill>
                  <a:schemeClr val="accent1">
                    <a:lumMod val="50000"/>
                  </a:schemeClr>
                </a:solidFill>
                <a:latin typeface="Papyrus" panose="03070502060502030205" pitchFamily="66" charset="0"/>
              </a:rPr>
              <a:t>Native Breastfeeding Coalition of Wisconsin</a:t>
            </a:r>
          </a:p>
        </p:txBody>
      </p:sp>
      <p:pic>
        <p:nvPicPr>
          <p:cNvPr id="4" name="Picture 3" descr="A drawing of a person&#10;&#10;Description automatically generated">
            <a:extLst>
              <a:ext uri="{FF2B5EF4-FFF2-40B4-BE49-F238E27FC236}">
                <a16:creationId xmlns:a16="http://schemas.microsoft.com/office/drawing/2014/main" id="{5BA9435A-3BF3-40AB-BA45-AB94F6206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475" y="3048001"/>
            <a:ext cx="2809875" cy="2847974"/>
          </a:xfrm>
          <a:prstGeom prst="rect">
            <a:avLst/>
          </a:prstGeom>
        </p:spPr>
      </p:pic>
      <p:pic>
        <p:nvPicPr>
          <p:cNvPr id="6" name="Picture 5">
            <a:extLst>
              <a:ext uri="{FF2B5EF4-FFF2-40B4-BE49-F238E27FC236}">
                <a16:creationId xmlns:a16="http://schemas.microsoft.com/office/drawing/2014/main" id="{910BE435-8410-409F-A5D9-A2CD1A340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004" y="0"/>
            <a:ext cx="711996" cy="6858000"/>
          </a:xfrm>
          <a:prstGeom prst="rect">
            <a:avLst/>
          </a:prstGeom>
        </p:spPr>
      </p:pic>
    </p:spTree>
    <p:extLst>
      <p:ext uri="{BB962C8B-B14F-4D97-AF65-F5344CB8AC3E}">
        <p14:creationId xmlns:p14="http://schemas.microsoft.com/office/powerpoint/2010/main" val="26053251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0557F-7784-445D-8288-503C705EF1E3}"/>
              </a:ext>
            </a:extLst>
          </p:cNvPr>
          <p:cNvSpPr>
            <a:spLocks noGrp="1"/>
          </p:cNvSpPr>
          <p:nvPr>
            <p:ph type="title"/>
          </p:nvPr>
        </p:nvSpPr>
        <p:spPr>
          <a:xfrm>
            <a:off x="7837957" y="1835948"/>
            <a:ext cx="2710467" cy="2386003"/>
          </a:xfrm>
        </p:spPr>
        <p:txBody>
          <a:bodyPr vert="horz" lIns="68580" tIns="34290" rIns="68580" bIns="34290" rtlCol="0" anchor="b">
            <a:normAutofit/>
          </a:bodyPr>
          <a:lstStyle/>
          <a:p>
            <a:r>
              <a:rPr lang="en-US" sz="4400" b="1" dirty="0">
                <a:solidFill>
                  <a:schemeClr val="accent5">
                    <a:lumMod val="50000"/>
                  </a:schemeClr>
                </a:solidFill>
                <a:latin typeface="Papyrus" panose="03070502060502030205" pitchFamily="66" charset="0"/>
              </a:rPr>
              <a:t>Native Specific Materials</a:t>
            </a:r>
          </a:p>
        </p:txBody>
      </p:sp>
      <p:pic>
        <p:nvPicPr>
          <p:cNvPr id="8" name="Content Placeholder 7" descr="A picture containing floor&#10;&#10;Description generated with high confidence">
            <a:extLst>
              <a:ext uri="{FF2B5EF4-FFF2-40B4-BE49-F238E27FC236}">
                <a16:creationId xmlns:a16="http://schemas.microsoft.com/office/drawing/2014/main" id="{3167096A-ACF0-4D88-B90A-9659BA5FD9B6}"/>
              </a:ext>
            </a:extLst>
          </p:cNvPr>
          <p:cNvPicPr>
            <a:picLocks noGrp="1" noChangeAspect="1"/>
          </p:cNvPicPr>
          <p:nvPr>
            <p:ph sz="half" idx="1"/>
          </p:nvPr>
        </p:nvPicPr>
        <p:blipFill rotWithShape="1">
          <a:blip r:embed="rId3"/>
          <a:srcRect t="12439" b="6824"/>
          <a:stretch/>
        </p:blipFill>
        <p:spPr>
          <a:xfrm rot="5400000">
            <a:off x="4076799" y="1748540"/>
            <a:ext cx="4229098" cy="2560818"/>
          </a:xfrm>
          <a:prstGeom prst="rect">
            <a:avLst/>
          </a:prstGeom>
          <a:effectLst>
            <a:outerShdw blurRad="50800" dist="38100" dir="5400000" algn="t" rotWithShape="0">
              <a:prstClr val="black">
                <a:alpha val="43000"/>
              </a:prstClr>
            </a:outerShdw>
          </a:effectLst>
        </p:spPr>
      </p:pic>
      <p:pic>
        <p:nvPicPr>
          <p:cNvPr id="10" name="Content Placeholder 9" descr="A picture containing wall, indoor, table&#10;&#10;Description generated with very high confidence">
            <a:extLst>
              <a:ext uri="{FF2B5EF4-FFF2-40B4-BE49-F238E27FC236}">
                <a16:creationId xmlns:a16="http://schemas.microsoft.com/office/drawing/2014/main" id="{194BC79A-9A32-4970-8507-E150EC38919B}"/>
              </a:ext>
            </a:extLst>
          </p:cNvPr>
          <p:cNvPicPr>
            <a:picLocks noGrp="1" noChangeAspect="1"/>
          </p:cNvPicPr>
          <p:nvPr>
            <p:ph sz="half" idx="2"/>
          </p:nvPr>
        </p:nvPicPr>
        <p:blipFill rotWithShape="1">
          <a:blip r:embed="rId4"/>
          <a:srcRect b="19136"/>
          <a:stretch/>
        </p:blipFill>
        <p:spPr>
          <a:xfrm rot="5400000">
            <a:off x="1513963" y="1746523"/>
            <a:ext cx="4229098" cy="2564853"/>
          </a:xfrm>
          <a:prstGeom prst="rect">
            <a:avLst/>
          </a:prstGeom>
          <a:effectLst>
            <a:outerShdw blurRad="50800" dist="38100" dir="5400000" algn="t" rotWithShape="0">
              <a:prstClr val="black">
                <a:alpha val="43000"/>
              </a:prstClr>
            </a:outerShdw>
          </a:effectLst>
        </p:spPr>
      </p:pic>
      <p:pic>
        <p:nvPicPr>
          <p:cNvPr id="6" name="Picture 5">
            <a:extLst>
              <a:ext uri="{FF2B5EF4-FFF2-40B4-BE49-F238E27FC236}">
                <a16:creationId xmlns:a16="http://schemas.microsoft.com/office/drawing/2014/main" id="{1C3C2D13-4B93-4538-8FF4-0DE879AA6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12228215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33DBAB71-BD90-4491-B1ED-8C1296B1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22155" y="2299193"/>
            <a:ext cx="3568304" cy="2640614"/>
          </a:xfrm>
          <a:prstGeom prst="rect">
            <a:avLst/>
          </a:prstGeom>
        </p:spPr>
      </p:pic>
      <p:pic>
        <p:nvPicPr>
          <p:cNvPr id="7" name="Picture 6" descr="A picture containing text, book, blackboard&#10;&#10;Description automatically generated">
            <a:extLst>
              <a:ext uri="{FF2B5EF4-FFF2-40B4-BE49-F238E27FC236}">
                <a16:creationId xmlns:a16="http://schemas.microsoft.com/office/drawing/2014/main" id="{B0849457-FA6B-48B7-BFF3-C3FD82483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67030" y="2292471"/>
            <a:ext cx="3566957" cy="2639616"/>
          </a:xfrm>
          <a:prstGeom prst="rect">
            <a:avLst/>
          </a:prstGeom>
        </p:spPr>
      </p:pic>
      <p:sp>
        <p:nvSpPr>
          <p:cNvPr id="8" name="Title 7">
            <a:extLst>
              <a:ext uri="{FF2B5EF4-FFF2-40B4-BE49-F238E27FC236}">
                <a16:creationId xmlns:a16="http://schemas.microsoft.com/office/drawing/2014/main" id="{440B2A45-E338-4AEB-BA79-3A0C0CCA9DD5}"/>
              </a:ext>
            </a:extLst>
          </p:cNvPr>
          <p:cNvSpPr>
            <a:spLocks noGrp="1"/>
          </p:cNvSpPr>
          <p:nvPr>
            <p:ph type="title"/>
          </p:nvPr>
        </p:nvSpPr>
        <p:spPr/>
        <p:txBody>
          <a:bodyPr>
            <a:normAutofit/>
          </a:bodyPr>
          <a:lstStyle/>
          <a:p>
            <a:r>
              <a:rPr lang="en-US" sz="4400" b="1" dirty="0">
                <a:solidFill>
                  <a:schemeClr val="accent5">
                    <a:lumMod val="50000"/>
                  </a:schemeClr>
                </a:solidFill>
                <a:latin typeface="Papyrus" panose="03070502060502030205" pitchFamily="66" charset="0"/>
              </a:rPr>
              <a:t>Breastfeeding is Healing</a:t>
            </a:r>
          </a:p>
        </p:txBody>
      </p:sp>
      <p:pic>
        <p:nvPicPr>
          <p:cNvPr id="10" name="Picture 9" descr="A picture containing wall, indoor&#10;&#10;Description automatically generated">
            <a:extLst>
              <a:ext uri="{FF2B5EF4-FFF2-40B4-BE49-F238E27FC236}">
                <a16:creationId xmlns:a16="http://schemas.microsoft.com/office/drawing/2014/main" id="{239B341E-AF69-4C9B-8328-DF0BB74BF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26523" y="2268736"/>
            <a:ext cx="3519488" cy="2639616"/>
          </a:xfrm>
          <a:prstGeom prst="rect">
            <a:avLst/>
          </a:prstGeom>
        </p:spPr>
      </p:pic>
      <p:pic>
        <p:nvPicPr>
          <p:cNvPr id="9" name="Picture 8">
            <a:extLst>
              <a:ext uri="{FF2B5EF4-FFF2-40B4-BE49-F238E27FC236}">
                <a16:creationId xmlns:a16="http://schemas.microsoft.com/office/drawing/2014/main" id="{3B6034E0-0806-4FBA-8467-6BB234D17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417992538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8108F618-0874-4A65-9D5F-251315C51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026" y="104775"/>
            <a:ext cx="5518912" cy="4139184"/>
          </a:xfrm>
          <a:prstGeom prst="rect">
            <a:avLst/>
          </a:prstGeom>
        </p:spPr>
      </p:pic>
      <p:pic>
        <p:nvPicPr>
          <p:cNvPr id="5" name="Picture 4">
            <a:extLst>
              <a:ext uri="{FF2B5EF4-FFF2-40B4-BE49-F238E27FC236}">
                <a16:creationId xmlns:a16="http://schemas.microsoft.com/office/drawing/2014/main" id="{DF94864B-B144-4403-B4D5-0C88447D1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pic>
        <p:nvPicPr>
          <p:cNvPr id="6" name="Picture 5" descr="A close up of an animal&#10;&#10;Description automatically generated">
            <a:extLst>
              <a:ext uri="{FF2B5EF4-FFF2-40B4-BE49-F238E27FC236}">
                <a16:creationId xmlns:a16="http://schemas.microsoft.com/office/drawing/2014/main" id="{A697B7AC-D9A0-4123-B585-2BB684705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774" y="3429000"/>
            <a:ext cx="4315587" cy="3236690"/>
          </a:xfrm>
          <a:prstGeom prst="rect">
            <a:avLst/>
          </a:prstGeom>
        </p:spPr>
      </p:pic>
    </p:spTree>
    <p:extLst>
      <p:ext uri="{BB962C8B-B14F-4D97-AF65-F5344CB8AC3E}">
        <p14:creationId xmlns:p14="http://schemas.microsoft.com/office/powerpoint/2010/main" val="22128115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posing for a photo&#10;&#10;Description automatically generated">
            <a:extLst>
              <a:ext uri="{FF2B5EF4-FFF2-40B4-BE49-F238E27FC236}">
                <a16:creationId xmlns:a16="http://schemas.microsoft.com/office/drawing/2014/main" id="{9CDE5549-9781-47E0-8DD0-E08F7C76E95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477" b="5523"/>
          <a:stretch/>
        </p:blipFill>
        <p:spPr>
          <a:xfrm>
            <a:off x="1774367" y="208714"/>
            <a:ext cx="4161465" cy="3224462"/>
          </a:xfrm>
          <a:prstGeom prst="rect">
            <a:avLst/>
          </a:prstGeom>
        </p:spPr>
      </p:pic>
      <p:sp>
        <p:nvSpPr>
          <p:cNvPr id="2" name="Title 1">
            <a:extLst>
              <a:ext uri="{FF2B5EF4-FFF2-40B4-BE49-F238E27FC236}">
                <a16:creationId xmlns:a16="http://schemas.microsoft.com/office/drawing/2014/main" id="{F034E454-D56E-4EF9-A82E-88A65513367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accent5">
                    <a:lumMod val="50000"/>
                  </a:schemeClr>
                </a:solidFill>
                <a:latin typeface="Papyrus" panose="03070502060502030205" pitchFamily="66" charset="0"/>
              </a:rPr>
              <a:t>Indigenous Breastfeeding Counselor Training</a:t>
            </a:r>
          </a:p>
        </p:txBody>
      </p:sp>
      <p:sp>
        <p:nvSpPr>
          <p:cNvPr id="6" name="Slide Number Placeholder 5">
            <a:extLst>
              <a:ext uri="{FF2B5EF4-FFF2-40B4-BE49-F238E27FC236}">
                <a16:creationId xmlns:a16="http://schemas.microsoft.com/office/drawing/2014/main" id="{543B4178-E6E5-44A7-8AA8-C489046E2351}"/>
              </a:ext>
            </a:extLst>
          </p:cNvPr>
          <p:cNvSpPr>
            <a:spLocks noGrp="1"/>
          </p:cNvSpPr>
          <p:nvPr>
            <p:ph type="sldNum" sz="quarter" idx="12"/>
          </p:nvPr>
        </p:nvSpPr>
        <p:spPr>
          <a:xfrm>
            <a:off x="8610600" y="6356350"/>
            <a:ext cx="2743200" cy="365125"/>
          </a:xfrm>
        </p:spPr>
        <p:txBody>
          <a:bodyPr vert="horz" lIns="91440" tIns="45720" rIns="91440" bIns="45720" rtlCol="0" anchor="ctr">
            <a:normAutofit fontScale="92500" lnSpcReduction="10000"/>
          </a:bodyPr>
          <a:lstStyle/>
          <a:p>
            <a:pPr>
              <a:spcAft>
                <a:spcPts val="600"/>
              </a:spcAft>
            </a:pPr>
            <a:fld id="{CB01B28F-6495-4232-BCBE-EB78FA422010}" type="slidenum">
              <a:rPr lang="en-US">
                <a:solidFill>
                  <a:srgbClr val="FFFFFF"/>
                </a:solidFill>
              </a:rPr>
              <a:pPr>
                <a:spcAft>
                  <a:spcPts val="600"/>
                </a:spcAft>
              </a:pPr>
              <a:t>13</a:t>
            </a:fld>
            <a:endParaRPr lang="en-US" dirty="0">
              <a:solidFill>
                <a:srgbClr val="FFFFFF"/>
              </a:solidFill>
            </a:endParaRPr>
          </a:p>
        </p:txBody>
      </p:sp>
      <p:pic>
        <p:nvPicPr>
          <p:cNvPr id="4" name="Picture 3" descr="A group of people standing next to a tree&#10;&#10;Description automatically generated">
            <a:extLst>
              <a:ext uri="{FF2B5EF4-FFF2-40B4-BE49-F238E27FC236}">
                <a16:creationId xmlns:a16="http://schemas.microsoft.com/office/drawing/2014/main" id="{6576EB51-EC4B-4D6E-97E6-2F31BE39A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768" y="1952424"/>
            <a:ext cx="3937536" cy="2953152"/>
          </a:xfrm>
          <a:prstGeom prst="rect">
            <a:avLst/>
          </a:prstGeom>
        </p:spPr>
      </p:pic>
      <p:pic>
        <p:nvPicPr>
          <p:cNvPr id="5" name="Picture 4">
            <a:extLst>
              <a:ext uri="{FF2B5EF4-FFF2-40B4-BE49-F238E27FC236}">
                <a16:creationId xmlns:a16="http://schemas.microsoft.com/office/drawing/2014/main" id="{1BF99BC2-CC4A-4744-8544-83DA3348F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879" y="2810347"/>
            <a:ext cx="1982090" cy="2506893"/>
          </a:xfrm>
          <a:prstGeom prst="rect">
            <a:avLst/>
          </a:prstGeom>
        </p:spPr>
      </p:pic>
      <p:pic>
        <p:nvPicPr>
          <p:cNvPr id="10" name="Picture 9">
            <a:extLst>
              <a:ext uri="{FF2B5EF4-FFF2-40B4-BE49-F238E27FC236}">
                <a16:creationId xmlns:a16="http://schemas.microsoft.com/office/drawing/2014/main" id="{18993AFA-9F2A-4686-B19C-C32A799945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5874919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A913-A872-4C58-B719-34BEB8CEB3BA}"/>
              </a:ext>
            </a:extLst>
          </p:cNvPr>
          <p:cNvSpPr>
            <a:spLocks noGrp="1"/>
          </p:cNvSpPr>
          <p:nvPr>
            <p:ph type="title"/>
          </p:nvPr>
        </p:nvSpPr>
        <p:spPr/>
        <p:txBody>
          <a:bodyPr>
            <a:noAutofit/>
          </a:bodyPr>
          <a:lstStyle/>
          <a:p>
            <a:r>
              <a:rPr lang="en-US" sz="4400" b="1" dirty="0">
                <a:solidFill>
                  <a:schemeClr val="accent5">
                    <a:lumMod val="50000"/>
                  </a:schemeClr>
                </a:solidFill>
                <a:latin typeface="Papyrus" panose="03070502060502030205" pitchFamily="66" charset="0"/>
              </a:rPr>
              <a:t>Breastfeeding Friendly Worksite Efforts</a:t>
            </a:r>
          </a:p>
        </p:txBody>
      </p:sp>
      <p:sp>
        <p:nvSpPr>
          <p:cNvPr id="4" name="Content Placeholder 3">
            <a:extLst>
              <a:ext uri="{FF2B5EF4-FFF2-40B4-BE49-F238E27FC236}">
                <a16:creationId xmlns:a16="http://schemas.microsoft.com/office/drawing/2014/main" id="{5DC46616-115D-40FA-9215-A0C63A26FAE2}"/>
              </a:ext>
            </a:extLst>
          </p:cNvPr>
          <p:cNvSpPr>
            <a:spLocks noGrp="1"/>
          </p:cNvSpPr>
          <p:nvPr>
            <p:ph idx="1"/>
          </p:nvPr>
        </p:nvSpPr>
        <p:spPr/>
        <p:txBody>
          <a:bodyPr/>
          <a:lstStyle/>
          <a:p>
            <a:r>
              <a:rPr lang="en-US" dirty="0"/>
              <a:t>Offered funding for lactation spaces</a:t>
            </a:r>
          </a:p>
          <a:p>
            <a:r>
              <a:rPr lang="en-US" dirty="0"/>
              <a:t>Develop training materials for worksites</a:t>
            </a:r>
          </a:p>
          <a:p>
            <a:r>
              <a:rPr lang="en-US" dirty="0"/>
              <a:t>Policy development for tribal entities</a:t>
            </a:r>
          </a:p>
          <a:p>
            <a:r>
              <a:rPr lang="en-US" dirty="0"/>
              <a:t>Acknowledge breastfeeding friendly worksites</a:t>
            </a:r>
          </a:p>
          <a:p>
            <a:r>
              <a:rPr lang="en-US" dirty="0"/>
              <a:t>Coalition support for policy efforts</a:t>
            </a:r>
          </a:p>
          <a:p>
            <a:pPr marL="0" indent="0">
              <a:buNone/>
            </a:pPr>
            <a:endParaRPr lang="en-US" dirty="0"/>
          </a:p>
          <a:p>
            <a:pPr marL="0" indent="0">
              <a:buNone/>
            </a:pPr>
            <a:endParaRPr lang="en-US" dirty="0"/>
          </a:p>
        </p:txBody>
      </p:sp>
      <p:pic>
        <p:nvPicPr>
          <p:cNvPr id="3" name="Picture 2">
            <a:extLst>
              <a:ext uri="{FF2B5EF4-FFF2-40B4-BE49-F238E27FC236}">
                <a16:creationId xmlns:a16="http://schemas.microsoft.com/office/drawing/2014/main" id="{3917915C-E5C7-4E21-AB04-A0853812D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pic>
        <p:nvPicPr>
          <p:cNvPr id="5" name="Picture 4">
            <a:extLst>
              <a:ext uri="{FF2B5EF4-FFF2-40B4-BE49-F238E27FC236}">
                <a16:creationId xmlns:a16="http://schemas.microsoft.com/office/drawing/2014/main" id="{6B7F516E-C541-48E5-A4A1-E6FF349071AF}"/>
              </a:ext>
            </a:extLst>
          </p:cNvPr>
          <p:cNvPicPr>
            <a:picLocks noChangeAspect="1"/>
          </p:cNvPicPr>
          <p:nvPr/>
        </p:nvPicPr>
        <p:blipFill>
          <a:blip r:embed="rId3"/>
          <a:stretch>
            <a:fillRect/>
          </a:stretch>
        </p:blipFill>
        <p:spPr>
          <a:xfrm>
            <a:off x="8286750" y="1905000"/>
            <a:ext cx="3105150" cy="3281363"/>
          </a:xfrm>
          <a:prstGeom prst="rect">
            <a:avLst/>
          </a:prstGeom>
        </p:spPr>
      </p:pic>
      <p:pic>
        <p:nvPicPr>
          <p:cNvPr id="6" name="Picture 5">
            <a:extLst>
              <a:ext uri="{FF2B5EF4-FFF2-40B4-BE49-F238E27FC236}">
                <a16:creationId xmlns:a16="http://schemas.microsoft.com/office/drawing/2014/main" id="{4DD50260-DE41-41CB-9474-D2E1E8BB7035}"/>
              </a:ext>
            </a:extLst>
          </p:cNvPr>
          <p:cNvPicPr>
            <a:picLocks noChangeAspect="1"/>
          </p:cNvPicPr>
          <p:nvPr/>
        </p:nvPicPr>
        <p:blipFill>
          <a:blip r:embed="rId4"/>
          <a:stretch>
            <a:fillRect/>
          </a:stretch>
        </p:blipFill>
        <p:spPr>
          <a:xfrm>
            <a:off x="8286750" y="5186363"/>
            <a:ext cx="3105150" cy="933450"/>
          </a:xfrm>
          <a:prstGeom prst="rect">
            <a:avLst/>
          </a:prstGeom>
        </p:spPr>
      </p:pic>
    </p:spTree>
    <p:extLst>
      <p:ext uri="{BB962C8B-B14F-4D97-AF65-F5344CB8AC3E}">
        <p14:creationId xmlns:p14="http://schemas.microsoft.com/office/powerpoint/2010/main" val="4528749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3877"/>
            <a:ext cx="3494362" cy="4930246"/>
          </a:xfrm>
        </p:spPr>
        <p:txBody>
          <a:bodyPr>
            <a:normAutofit/>
          </a:bodyPr>
          <a:lstStyle/>
          <a:p>
            <a:pPr algn="r"/>
            <a:r>
              <a:rPr lang="en-US" sz="4400" b="1" dirty="0">
                <a:solidFill>
                  <a:schemeClr val="accent5">
                    <a:lumMod val="50000"/>
                  </a:schemeClr>
                </a:solidFill>
                <a:latin typeface="Papyrus" panose="03070502060502030205" pitchFamily="66" charset="0"/>
                <a:cs typeface="Arial" panose="020B0604020202020204" pitchFamily="34" charset="0"/>
              </a:rPr>
              <a:t>BTW Outcomes</a:t>
            </a:r>
          </a:p>
        </p:txBody>
      </p:sp>
      <p:sp>
        <p:nvSpPr>
          <p:cNvPr id="5" name="Content Placeholder 4"/>
          <p:cNvSpPr>
            <a:spLocks noGrp="1"/>
          </p:cNvSpPr>
          <p:nvPr>
            <p:ph idx="1"/>
          </p:nvPr>
        </p:nvSpPr>
        <p:spPr>
          <a:xfrm>
            <a:off x="4976031" y="963877"/>
            <a:ext cx="6377769" cy="4930246"/>
          </a:xfrm>
        </p:spPr>
        <p:txBody>
          <a:bodyPr anchor="ctr">
            <a:normAutofit/>
          </a:bodyPr>
          <a:lstStyle/>
          <a:p>
            <a:r>
              <a:rPr lang="en-US" sz="2400" dirty="0">
                <a:latin typeface="Arial" panose="020B0604020202020204" pitchFamily="34" charset="0"/>
                <a:cs typeface="Arial" panose="020B0604020202020204" pitchFamily="34" charset="0"/>
              </a:rPr>
              <a:t>44 trained tribal staff (CLS)</a:t>
            </a:r>
          </a:p>
          <a:p>
            <a:r>
              <a:rPr lang="en-US" sz="2400" dirty="0">
                <a:latin typeface="Arial" panose="020B0604020202020204" pitchFamily="34" charset="0"/>
                <a:cs typeface="Arial" panose="020B0604020202020204" pitchFamily="34" charset="0"/>
              </a:rPr>
              <a:t>Community education events at 10 tribal sites including development of peer support groups</a:t>
            </a:r>
          </a:p>
          <a:p>
            <a:r>
              <a:rPr lang="en-US" sz="2400" dirty="0">
                <a:latin typeface="Arial" panose="020B0604020202020204" pitchFamily="34" charset="0"/>
                <a:cs typeface="Arial" panose="020B0604020202020204" pitchFamily="34" charset="0"/>
              </a:rPr>
              <a:t>Creation of Native Breastfeeding Coalition of Wisconsin</a:t>
            </a:r>
          </a:p>
          <a:p>
            <a:r>
              <a:rPr lang="en-US" sz="2400" dirty="0">
                <a:latin typeface="Arial" panose="020B0604020202020204" pitchFamily="34" charset="0"/>
                <a:cs typeface="Arial" panose="020B0604020202020204" pitchFamily="34" charset="0"/>
              </a:rPr>
              <a:t>Breastfeeding Survey </a:t>
            </a:r>
          </a:p>
          <a:p>
            <a:r>
              <a:rPr lang="en-US" sz="2400" dirty="0">
                <a:latin typeface="Arial" panose="020B0604020202020204" pitchFamily="34" charset="0"/>
                <a:cs typeface="Arial" panose="020B0604020202020204" pitchFamily="34" charset="0"/>
              </a:rPr>
              <a:t>Community Teams Program (Healthy WI Leadership Institute)</a:t>
            </a:r>
          </a:p>
          <a:p>
            <a:r>
              <a:rPr lang="en-US" sz="2400" dirty="0">
                <a:latin typeface="Arial" panose="020B0604020202020204" pitchFamily="34" charset="0"/>
                <a:cs typeface="Arial" panose="020B0604020202020204" pitchFamily="34" charset="0"/>
              </a:rPr>
              <a:t>Created tribal resolution toolkit</a:t>
            </a:r>
          </a:p>
          <a:p>
            <a:r>
              <a:rPr lang="en-US" sz="2400" dirty="0">
                <a:latin typeface="Arial" panose="020B0604020202020204" pitchFamily="34" charset="0"/>
                <a:cs typeface="Arial" panose="020B0604020202020204" pitchFamily="34" charset="0"/>
              </a:rPr>
              <a:t>Material development</a:t>
            </a:r>
          </a:p>
          <a:p>
            <a:endParaRPr lang="en-US" sz="2400" dirty="0"/>
          </a:p>
        </p:txBody>
      </p:sp>
      <p:pic>
        <p:nvPicPr>
          <p:cNvPr id="6" name="Picture 5">
            <a:extLst>
              <a:ext uri="{FF2B5EF4-FFF2-40B4-BE49-F238E27FC236}">
                <a16:creationId xmlns:a16="http://schemas.microsoft.com/office/drawing/2014/main" id="{6D037100-C4A3-4DB9-8181-DFB2DDA0F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51" y="5000505"/>
            <a:ext cx="2999984" cy="893618"/>
          </a:xfrm>
          <a:prstGeom prst="rect">
            <a:avLst/>
          </a:prstGeom>
          <a:effectLst>
            <a:outerShdw blurRad="50800" dist="50800" dir="5400000" algn="ctr" rotWithShape="0">
              <a:schemeClr val="accent6">
                <a:lumMod val="50000"/>
              </a:schemeClr>
            </a:outerShdw>
          </a:effectLst>
        </p:spPr>
      </p:pic>
      <p:pic>
        <p:nvPicPr>
          <p:cNvPr id="7" name="Picture 6">
            <a:extLst>
              <a:ext uri="{FF2B5EF4-FFF2-40B4-BE49-F238E27FC236}">
                <a16:creationId xmlns:a16="http://schemas.microsoft.com/office/drawing/2014/main" id="{4909F154-3303-4D04-8F04-764E6B0C8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937536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E53B-7AAF-4C7C-9821-3E948756E573}"/>
              </a:ext>
            </a:extLst>
          </p:cNvPr>
          <p:cNvSpPr>
            <a:spLocks noGrp="1"/>
          </p:cNvSpPr>
          <p:nvPr>
            <p:ph type="title"/>
          </p:nvPr>
        </p:nvSpPr>
        <p:spPr>
          <a:xfrm>
            <a:off x="921695" y="330990"/>
            <a:ext cx="10515600" cy="671809"/>
          </a:xfrm>
        </p:spPr>
        <p:txBody>
          <a:bodyPr>
            <a:normAutofit/>
          </a:bodyPr>
          <a:lstStyle/>
          <a:p>
            <a:pPr algn="ctr"/>
            <a:r>
              <a:rPr lang="en-US" b="1" dirty="0">
                <a:solidFill>
                  <a:schemeClr val="accent5">
                    <a:lumMod val="50000"/>
                  </a:schemeClr>
                </a:solidFill>
                <a:latin typeface="Papyrus" panose="03070502060502030205" pitchFamily="66" charset="0"/>
                <a:cs typeface="Arial" panose="020B0604020202020204" pitchFamily="34" charset="0"/>
              </a:rPr>
              <a:t>Breastfeeding Duration Rates</a:t>
            </a:r>
          </a:p>
        </p:txBody>
      </p:sp>
      <p:graphicFrame>
        <p:nvGraphicFramePr>
          <p:cNvPr id="7" name="Content Placeholder 6">
            <a:extLst>
              <a:ext uri="{FF2B5EF4-FFF2-40B4-BE49-F238E27FC236}">
                <a16:creationId xmlns:a16="http://schemas.microsoft.com/office/drawing/2014/main" id="{18B081A7-64A3-4F51-A8BC-BA66E8CFF61D}"/>
              </a:ext>
            </a:extLst>
          </p:cNvPr>
          <p:cNvGraphicFramePr>
            <a:graphicFrameLocks noGrp="1"/>
          </p:cNvGraphicFramePr>
          <p:nvPr>
            <p:ph idx="1"/>
            <p:extLst>
              <p:ext uri="{D42A27DB-BD31-4B8C-83A1-F6EECF244321}">
                <p14:modId xmlns:p14="http://schemas.microsoft.com/office/powerpoint/2010/main" val="3705035234"/>
              </p:ext>
            </p:extLst>
          </p:nvPr>
        </p:nvGraphicFramePr>
        <p:xfrm>
          <a:off x="1682496" y="1573491"/>
          <a:ext cx="9650860" cy="4013495"/>
        </p:xfrm>
        <a:graphic>
          <a:graphicData uri="http://schemas.openxmlformats.org/drawingml/2006/table">
            <a:tbl>
              <a:tblPr firstRow="1" bandRow="1">
                <a:tableStyleId>{5C22544A-7EE6-4342-B048-85BDC9FD1C3A}</a:tableStyleId>
              </a:tblPr>
              <a:tblGrid>
                <a:gridCol w="3204420">
                  <a:extLst>
                    <a:ext uri="{9D8B030D-6E8A-4147-A177-3AD203B41FA5}">
                      <a16:colId xmlns:a16="http://schemas.microsoft.com/office/drawing/2014/main" val="2947236113"/>
                    </a:ext>
                  </a:extLst>
                </a:gridCol>
                <a:gridCol w="3223220">
                  <a:extLst>
                    <a:ext uri="{9D8B030D-6E8A-4147-A177-3AD203B41FA5}">
                      <a16:colId xmlns:a16="http://schemas.microsoft.com/office/drawing/2014/main" val="1399253714"/>
                    </a:ext>
                  </a:extLst>
                </a:gridCol>
                <a:gridCol w="3223220">
                  <a:extLst>
                    <a:ext uri="{9D8B030D-6E8A-4147-A177-3AD203B41FA5}">
                      <a16:colId xmlns:a16="http://schemas.microsoft.com/office/drawing/2014/main" val="1381773548"/>
                    </a:ext>
                  </a:extLst>
                </a:gridCol>
              </a:tblGrid>
              <a:tr h="825910">
                <a:tc>
                  <a:txBody>
                    <a:bodyPr/>
                    <a:lstStyle/>
                    <a:p>
                      <a:r>
                        <a:rPr lang="en-US" dirty="0"/>
                        <a:t>Duration </a:t>
                      </a:r>
                    </a:p>
                  </a:txBody>
                  <a:tcPr/>
                </a:tc>
                <a:tc>
                  <a:txBody>
                    <a:bodyPr/>
                    <a:lstStyle/>
                    <a:p>
                      <a:r>
                        <a:rPr lang="en-US" dirty="0"/>
                        <a:t>April 2016</a:t>
                      </a:r>
                    </a:p>
                  </a:txBody>
                  <a:tcPr/>
                </a:tc>
                <a:tc>
                  <a:txBody>
                    <a:bodyPr/>
                    <a:lstStyle/>
                    <a:p>
                      <a:r>
                        <a:rPr lang="en-US" dirty="0"/>
                        <a:t>April 2019</a:t>
                      </a:r>
                    </a:p>
                  </a:txBody>
                  <a:tcPr/>
                </a:tc>
                <a:extLst>
                  <a:ext uri="{0D108BD9-81ED-4DB2-BD59-A6C34878D82A}">
                    <a16:rowId xmlns:a16="http://schemas.microsoft.com/office/drawing/2014/main" val="777776237"/>
                  </a:ext>
                </a:extLst>
              </a:tr>
              <a:tr h="825910">
                <a:tc>
                  <a:txBody>
                    <a:bodyPr/>
                    <a:lstStyle/>
                    <a:p>
                      <a:r>
                        <a:rPr lang="en-US" dirty="0"/>
                        <a:t>BF at 1 month</a:t>
                      </a:r>
                    </a:p>
                  </a:txBody>
                  <a:tcPr/>
                </a:tc>
                <a:tc>
                  <a:txBody>
                    <a:bodyPr/>
                    <a:lstStyle/>
                    <a:p>
                      <a:pPr algn="ctr"/>
                      <a:r>
                        <a:rPr lang="en-US" sz="2800" dirty="0"/>
                        <a:t>73.8%</a:t>
                      </a:r>
                    </a:p>
                  </a:txBody>
                  <a:tcPr/>
                </a:tc>
                <a:tc>
                  <a:txBody>
                    <a:bodyPr/>
                    <a:lstStyle/>
                    <a:p>
                      <a:pPr algn="ctr"/>
                      <a:r>
                        <a:rPr lang="en-US" sz="2800" dirty="0"/>
                        <a:t>77.1%</a:t>
                      </a:r>
                    </a:p>
                  </a:txBody>
                  <a:tcPr/>
                </a:tc>
                <a:extLst>
                  <a:ext uri="{0D108BD9-81ED-4DB2-BD59-A6C34878D82A}">
                    <a16:rowId xmlns:a16="http://schemas.microsoft.com/office/drawing/2014/main" val="1417765388"/>
                  </a:ext>
                </a:extLst>
              </a:tr>
              <a:tr h="787225">
                <a:tc>
                  <a:txBody>
                    <a:bodyPr/>
                    <a:lstStyle/>
                    <a:p>
                      <a:r>
                        <a:rPr lang="en-US" dirty="0"/>
                        <a:t>BF at 3 months</a:t>
                      </a:r>
                    </a:p>
                  </a:txBody>
                  <a:tcPr/>
                </a:tc>
                <a:tc>
                  <a:txBody>
                    <a:bodyPr/>
                    <a:lstStyle/>
                    <a:p>
                      <a:pPr algn="ctr"/>
                      <a:r>
                        <a:rPr lang="en-US" sz="2800" dirty="0"/>
                        <a:t>65.2%</a:t>
                      </a:r>
                    </a:p>
                  </a:txBody>
                  <a:tcPr/>
                </a:tc>
                <a:tc>
                  <a:txBody>
                    <a:bodyPr/>
                    <a:lstStyle/>
                    <a:p>
                      <a:pPr algn="ctr"/>
                      <a:r>
                        <a:rPr lang="en-US" sz="2800" dirty="0"/>
                        <a:t>67.1%</a:t>
                      </a:r>
                    </a:p>
                  </a:txBody>
                  <a:tcPr/>
                </a:tc>
                <a:extLst>
                  <a:ext uri="{0D108BD9-81ED-4DB2-BD59-A6C34878D82A}">
                    <a16:rowId xmlns:a16="http://schemas.microsoft.com/office/drawing/2014/main" val="3292095780"/>
                  </a:ext>
                </a:extLst>
              </a:tr>
              <a:tr h="787225">
                <a:tc>
                  <a:txBody>
                    <a:bodyPr/>
                    <a:lstStyle/>
                    <a:p>
                      <a:r>
                        <a:rPr lang="en-US" dirty="0"/>
                        <a:t>BF at 6 months</a:t>
                      </a:r>
                    </a:p>
                  </a:txBody>
                  <a:tcPr/>
                </a:tc>
                <a:tc>
                  <a:txBody>
                    <a:bodyPr/>
                    <a:lstStyle/>
                    <a:p>
                      <a:pPr algn="ctr"/>
                      <a:r>
                        <a:rPr lang="en-US" sz="2800" dirty="0"/>
                        <a:t>36.7%</a:t>
                      </a:r>
                    </a:p>
                  </a:txBody>
                  <a:tcPr/>
                </a:tc>
                <a:tc>
                  <a:txBody>
                    <a:bodyPr/>
                    <a:lstStyle/>
                    <a:p>
                      <a:pPr algn="ctr"/>
                      <a:r>
                        <a:rPr lang="en-US" sz="2800" dirty="0"/>
                        <a:t>37.3%</a:t>
                      </a:r>
                    </a:p>
                  </a:txBody>
                  <a:tcPr/>
                </a:tc>
                <a:extLst>
                  <a:ext uri="{0D108BD9-81ED-4DB2-BD59-A6C34878D82A}">
                    <a16:rowId xmlns:a16="http://schemas.microsoft.com/office/drawing/2014/main" val="1671237170"/>
                  </a:ext>
                </a:extLst>
              </a:tr>
              <a:tr h="787225">
                <a:tc>
                  <a:txBody>
                    <a:bodyPr/>
                    <a:lstStyle/>
                    <a:p>
                      <a:r>
                        <a:rPr lang="en-US" dirty="0"/>
                        <a:t>BF at 1 Year</a:t>
                      </a:r>
                    </a:p>
                  </a:txBody>
                  <a:tcPr/>
                </a:tc>
                <a:tc>
                  <a:txBody>
                    <a:bodyPr/>
                    <a:lstStyle/>
                    <a:p>
                      <a:pPr algn="ctr"/>
                      <a:r>
                        <a:rPr lang="en-US" sz="2800" dirty="0"/>
                        <a:t>15.3%</a:t>
                      </a:r>
                    </a:p>
                  </a:txBody>
                  <a:tcPr/>
                </a:tc>
                <a:tc>
                  <a:txBody>
                    <a:bodyPr/>
                    <a:lstStyle/>
                    <a:p>
                      <a:pPr algn="ctr"/>
                      <a:r>
                        <a:rPr lang="en-US" sz="2800" dirty="0"/>
                        <a:t>18.5%</a:t>
                      </a:r>
                    </a:p>
                  </a:txBody>
                  <a:tcPr/>
                </a:tc>
                <a:extLst>
                  <a:ext uri="{0D108BD9-81ED-4DB2-BD59-A6C34878D82A}">
                    <a16:rowId xmlns:a16="http://schemas.microsoft.com/office/drawing/2014/main" val="3077728542"/>
                  </a:ext>
                </a:extLst>
              </a:tr>
            </a:tbl>
          </a:graphicData>
        </a:graphic>
      </p:graphicFrame>
      <p:sp>
        <p:nvSpPr>
          <p:cNvPr id="6" name="Slide Number Placeholder 5">
            <a:extLst>
              <a:ext uri="{FF2B5EF4-FFF2-40B4-BE49-F238E27FC236}">
                <a16:creationId xmlns:a16="http://schemas.microsoft.com/office/drawing/2014/main" id="{36FEA70F-C8AE-4303-9AF1-4DB0BD98A364}"/>
              </a:ext>
            </a:extLst>
          </p:cNvPr>
          <p:cNvSpPr>
            <a:spLocks noGrp="1"/>
          </p:cNvSpPr>
          <p:nvPr>
            <p:ph type="sldNum" sz="quarter" idx="12"/>
          </p:nvPr>
        </p:nvSpPr>
        <p:spPr/>
        <p:txBody>
          <a:bodyPr/>
          <a:lstStyle/>
          <a:p>
            <a:endParaRPr lang="en-US" dirty="0"/>
          </a:p>
        </p:txBody>
      </p:sp>
      <p:sp>
        <p:nvSpPr>
          <p:cNvPr id="8" name="TextBox 7">
            <a:extLst>
              <a:ext uri="{FF2B5EF4-FFF2-40B4-BE49-F238E27FC236}">
                <a16:creationId xmlns:a16="http://schemas.microsoft.com/office/drawing/2014/main" id="{21615E68-5C79-4AEB-8C8B-8E74DB8F68C8}"/>
              </a:ext>
            </a:extLst>
          </p:cNvPr>
          <p:cNvSpPr txBox="1"/>
          <p:nvPr/>
        </p:nvSpPr>
        <p:spPr>
          <a:xfrm>
            <a:off x="905107" y="5828761"/>
            <a:ext cx="10428249" cy="369332"/>
          </a:xfrm>
          <a:prstGeom prst="rect">
            <a:avLst/>
          </a:prstGeom>
          <a:noFill/>
        </p:spPr>
        <p:txBody>
          <a:bodyPr wrap="square" rtlCol="0">
            <a:spAutoFit/>
          </a:bodyPr>
          <a:lstStyle/>
          <a:p>
            <a:r>
              <a:rPr lang="en-US" dirty="0"/>
              <a:t>WIC Breastfeeding Rates by Race/Ethnicity (American Indian/Alaska Native)</a:t>
            </a:r>
          </a:p>
        </p:txBody>
      </p:sp>
      <p:pic>
        <p:nvPicPr>
          <p:cNvPr id="9" name="Picture 8">
            <a:extLst>
              <a:ext uri="{FF2B5EF4-FFF2-40B4-BE49-F238E27FC236}">
                <a16:creationId xmlns:a16="http://schemas.microsoft.com/office/drawing/2014/main" id="{E49037B8-27DD-4F41-B785-4EDC8E160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195404365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15AB-D154-493E-94FF-5145429C2165}"/>
              </a:ext>
            </a:extLst>
          </p:cNvPr>
          <p:cNvSpPr>
            <a:spLocks noGrp="1"/>
          </p:cNvSpPr>
          <p:nvPr>
            <p:ph type="title"/>
          </p:nvPr>
        </p:nvSpPr>
        <p:spPr>
          <a:xfrm>
            <a:off x="2592925" y="624110"/>
            <a:ext cx="8911687" cy="893794"/>
          </a:xfrm>
        </p:spPr>
        <p:txBody>
          <a:bodyPr/>
          <a:lstStyle/>
          <a:p>
            <a:pPr algn="ctr"/>
            <a:r>
              <a:rPr lang="en-US" b="1" dirty="0">
                <a:solidFill>
                  <a:schemeClr val="accent5">
                    <a:lumMod val="50000"/>
                  </a:schemeClr>
                </a:solidFill>
                <a:latin typeface="Papyrus" panose="03070502060502030205" pitchFamily="66" charset="0"/>
                <a:cs typeface="Arial" panose="020B0604020202020204" pitchFamily="34" charset="0"/>
              </a:rPr>
              <a:t>Best Practices</a:t>
            </a:r>
          </a:p>
        </p:txBody>
      </p:sp>
      <p:sp>
        <p:nvSpPr>
          <p:cNvPr id="3" name="Content Placeholder 2">
            <a:extLst>
              <a:ext uri="{FF2B5EF4-FFF2-40B4-BE49-F238E27FC236}">
                <a16:creationId xmlns:a16="http://schemas.microsoft.com/office/drawing/2014/main" id="{F17D745A-2B76-4DAB-9491-BA26531CEF03}"/>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Community and family based education</a:t>
            </a:r>
          </a:p>
          <a:p>
            <a:pPr lvl="1"/>
            <a:r>
              <a:rPr lang="en-US" dirty="0">
                <a:latin typeface="Arial" panose="020B0604020202020204" pitchFamily="34" charset="0"/>
                <a:cs typeface="Arial" panose="020B0604020202020204" pitchFamily="34" charset="0"/>
              </a:rPr>
              <a:t>Include fathers</a:t>
            </a:r>
          </a:p>
          <a:p>
            <a:pPr lvl="1"/>
            <a:r>
              <a:rPr lang="en-US" dirty="0">
                <a:latin typeface="Arial" panose="020B0604020202020204" pitchFamily="34" charset="0"/>
                <a:cs typeface="Arial" panose="020B0604020202020204" pitchFamily="34" charset="0"/>
              </a:rPr>
              <a:t>Include grandmothers/Elders</a:t>
            </a:r>
          </a:p>
          <a:p>
            <a:r>
              <a:rPr lang="en-US" dirty="0">
                <a:latin typeface="Arial" panose="020B0604020202020204" pitchFamily="34" charset="0"/>
                <a:cs typeface="Arial" panose="020B0604020202020204" pitchFamily="34" charset="0"/>
              </a:rPr>
              <a:t>Education that includes addressing barriers and providing realistic view of breastfeeding</a:t>
            </a:r>
          </a:p>
          <a:p>
            <a:r>
              <a:rPr lang="en-US" dirty="0">
                <a:latin typeface="Arial" panose="020B0604020202020204" pitchFamily="34" charset="0"/>
                <a:cs typeface="Arial" panose="020B0604020202020204" pitchFamily="34" charset="0"/>
              </a:rPr>
              <a:t>Peer to peer support groups</a:t>
            </a:r>
          </a:p>
          <a:p>
            <a:r>
              <a:rPr lang="en-US" dirty="0">
                <a:latin typeface="Arial" panose="020B0604020202020204" pitchFamily="34" charset="0"/>
                <a:cs typeface="Arial" panose="020B0604020202020204" pitchFamily="34" charset="0"/>
              </a:rPr>
              <a:t>Educate non-reservation providers about BF resources in tribal communities</a:t>
            </a:r>
          </a:p>
          <a:p>
            <a:r>
              <a:rPr lang="en-US" dirty="0">
                <a:latin typeface="Arial" panose="020B0604020202020204" pitchFamily="34" charset="0"/>
                <a:cs typeface="Arial" panose="020B0604020202020204" pitchFamily="34" charset="0"/>
              </a:rPr>
              <a:t>Appropriate materials and discussion of traditional practices and medicines</a:t>
            </a:r>
          </a:p>
          <a:p>
            <a:pPr lvl="1"/>
            <a:endParaRPr lang="en-US" dirty="0"/>
          </a:p>
        </p:txBody>
      </p:sp>
      <p:sp>
        <p:nvSpPr>
          <p:cNvPr id="6" name="Slide Number Placeholder 5">
            <a:extLst>
              <a:ext uri="{FF2B5EF4-FFF2-40B4-BE49-F238E27FC236}">
                <a16:creationId xmlns:a16="http://schemas.microsoft.com/office/drawing/2014/main" id="{BDF31109-2B0F-4F56-A0EF-32A84BD25077}"/>
              </a:ext>
            </a:extLst>
          </p:cNvPr>
          <p:cNvSpPr>
            <a:spLocks noGrp="1"/>
          </p:cNvSpPr>
          <p:nvPr>
            <p:ph type="sldNum" sz="quarter" idx="12"/>
          </p:nvPr>
        </p:nvSpPr>
        <p:spPr/>
        <p:txBody>
          <a:bodyPr/>
          <a:lstStyle/>
          <a:p>
            <a:fld id="{CB01B28F-6495-4232-BCBE-EB78FA422010}" type="slidenum">
              <a:rPr lang="en-US" smtClean="0"/>
              <a:t>17</a:t>
            </a:fld>
            <a:endParaRPr lang="en-US" dirty="0"/>
          </a:p>
        </p:txBody>
      </p:sp>
      <p:pic>
        <p:nvPicPr>
          <p:cNvPr id="5" name="Picture 4">
            <a:extLst>
              <a:ext uri="{FF2B5EF4-FFF2-40B4-BE49-F238E27FC236}">
                <a16:creationId xmlns:a16="http://schemas.microsoft.com/office/drawing/2014/main" id="{0F9DF151-C805-4FD7-BBE0-4CF7BCBDB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17094502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26B2-F21F-4262-9F23-F263270BFC87}"/>
              </a:ext>
            </a:extLst>
          </p:cNvPr>
          <p:cNvSpPr>
            <a:spLocks noGrp="1"/>
          </p:cNvSpPr>
          <p:nvPr>
            <p:ph type="title"/>
          </p:nvPr>
        </p:nvSpPr>
        <p:spPr>
          <a:xfrm>
            <a:off x="2397204" y="549802"/>
            <a:ext cx="6710642" cy="1050398"/>
          </a:xfrm>
        </p:spPr>
        <p:txBody>
          <a:bodyPr anchor="ctr">
            <a:normAutofit/>
          </a:bodyPr>
          <a:lstStyle/>
          <a:p>
            <a:pPr algn="ctr"/>
            <a:r>
              <a:rPr lang="en-US" sz="4400" b="1" dirty="0">
                <a:solidFill>
                  <a:schemeClr val="accent1">
                    <a:lumMod val="50000"/>
                  </a:schemeClr>
                </a:solidFill>
                <a:latin typeface="Papyrus" panose="03070502060502030205" pitchFamily="66" charset="0"/>
              </a:rPr>
              <a:t>Future Plans</a:t>
            </a:r>
          </a:p>
        </p:txBody>
      </p:sp>
      <p:sp>
        <p:nvSpPr>
          <p:cNvPr id="31" name="Content Placeholder 5">
            <a:extLst>
              <a:ext uri="{FF2B5EF4-FFF2-40B4-BE49-F238E27FC236}">
                <a16:creationId xmlns:a16="http://schemas.microsoft.com/office/drawing/2014/main" id="{31AD07F2-0DA4-45C7-883E-BDB9D205A800}"/>
              </a:ext>
            </a:extLst>
          </p:cNvPr>
          <p:cNvSpPr>
            <a:spLocks noGrp="1"/>
          </p:cNvSpPr>
          <p:nvPr>
            <p:ph idx="1"/>
          </p:nvPr>
        </p:nvSpPr>
        <p:spPr>
          <a:xfrm>
            <a:off x="2515312" y="2247186"/>
            <a:ext cx="6873734" cy="3010614"/>
          </a:xfrm>
        </p:spPr>
        <p:txBody>
          <a:bodyPr>
            <a:normAutofit fontScale="92500" lnSpcReduction="20000"/>
          </a:bodyPr>
          <a:lstStyle/>
          <a:p>
            <a:pPr marL="0" indent="0">
              <a:buNone/>
            </a:pPr>
            <a:endParaRPr lang="en-US" sz="21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Sustainability plan for Native BF Coalition of Wisconsin</a:t>
            </a:r>
          </a:p>
          <a:p>
            <a:r>
              <a:rPr lang="en-US" dirty="0">
                <a:latin typeface="Arial" panose="020B0604020202020204" pitchFamily="34" charset="0"/>
                <a:cs typeface="Arial" panose="020B0604020202020204" pitchFamily="34" charset="0"/>
              </a:rPr>
              <a:t>Sustainability plan for breastfeeding support groups</a:t>
            </a:r>
          </a:p>
          <a:p>
            <a:r>
              <a:rPr lang="en-US" dirty="0">
                <a:latin typeface="Arial" panose="020B0604020202020204" pitchFamily="34" charset="0"/>
                <a:cs typeface="Arial" panose="020B0604020202020204" pitchFamily="34" charset="0"/>
              </a:rPr>
              <a:t>Be a voice for food sovereignty and first foods discussions</a:t>
            </a:r>
          </a:p>
          <a:p>
            <a:r>
              <a:rPr lang="en-US" dirty="0">
                <a:latin typeface="Arial" panose="020B0604020202020204" pitchFamily="34" charset="0"/>
                <a:cs typeface="Arial" panose="020B0604020202020204" pitchFamily="34" charset="0"/>
              </a:rPr>
              <a:t>Digital Storytelling</a:t>
            </a:r>
          </a:p>
          <a:p>
            <a:r>
              <a:rPr lang="en-US" dirty="0">
                <a:latin typeface="Arial" panose="020B0604020202020204" pitchFamily="34" charset="0"/>
                <a:cs typeface="Arial" panose="020B0604020202020204" pitchFamily="34" charset="0"/>
              </a:rPr>
              <a:t>Support tribal resolution development and presentation in remaining tribes</a:t>
            </a:r>
          </a:p>
          <a:p>
            <a:r>
              <a:rPr lang="en-US" dirty="0">
                <a:latin typeface="Arial" panose="020B0604020202020204" pitchFamily="34" charset="0"/>
                <a:cs typeface="Arial" panose="020B0604020202020204" pitchFamily="34" charset="0"/>
              </a:rPr>
              <a:t>Plan for business support for breastfeeding</a:t>
            </a:r>
          </a:p>
          <a:p>
            <a:r>
              <a:rPr lang="en-US" dirty="0">
                <a:latin typeface="Arial" panose="020B0604020202020204" pitchFamily="34" charset="0"/>
                <a:cs typeface="Arial" panose="020B0604020202020204" pitchFamily="34" charset="0"/>
              </a:rPr>
              <a:t>Secure additional funding!  </a:t>
            </a:r>
          </a:p>
          <a:p>
            <a:pPr marL="0" indent="0">
              <a:buNone/>
            </a:pPr>
            <a:endParaRPr lang="en-US" dirty="0"/>
          </a:p>
          <a:p>
            <a:endParaRPr lang="en-US" dirty="0"/>
          </a:p>
        </p:txBody>
      </p:sp>
      <p:pic>
        <p:nvPicPr>
          <p:cNvPr id="26" name="Content Placeholder 4">
            <a:extLst>
              <a:ext uri="{FF2B5EF4-FFF2-40B4-BE49-F238E27FC236}">
                <a16:creationId xmlns:a16="http://schemas.microsoft.com/office/drawing/2014/main" id="{827120D8-0F7B-4DF4-80CA-EA7041CF074F}"/>
              </a:ext>
            </a:extLst>
          </p:cNvPr>
          <p:cNvPicPr>
            <a:picLocks noChangeAspect="1"/>
          </p:cNvPicPr>
          <p:nvPr/>
        </p:nvPicPr>
        <p:blipFill>
          <a:blip r:embed="rId3"/>
          <a:stretch>
            <a:fillRect/>
          </a:stretch>
        </p:blipFill>
        <p:spPr>
          <a:xfrm>
            <a:off x="7542015" y="4514850"/>
            <a:ext cx="2407829" cy="2122265"/>
          </a:xfrm>
          <a:prstGeom prst="rect">
            <a:avLst/>
          </a:prstGeom>
        </p:spPr>
      </p:pic>
      <p:pic>
        <p:nvPicPr>
          <p:cNvPr id="6" name="Picture 5">
            <a:extLst>
              <a:ext uri="{FF2B5EF4-FFF2-40B4-BE49-F238E27FC236}">
                <a16:creationId xmlns:a16="http://schemas.microsoft.com/office/drawing/2014/main" id="{DB557476-7178-4579-8403-8CF519ABB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277849453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CB62-6FA1-4DFB-8E77-90D41ADC1367}"/>
              </a:ext>
            </a:extLst>
          </p:cNvPr>
          <p:cNvSpPr>
            <a:spLocks noGrp="1"/>
          </p:cNvSpPr>
          <p:nvPr>
            <p:ph type="title"/>
          </p:nvPr>
        </p:nvSpPr>
        <p:spPr/>
        <p:txBody>
          <a:bodyPr>
            <a:normAutofit/>
          </a:bodyPr>
          <a:lstStyle/>
          <a:p>
            <a:pPr algn="ctr"/>
            <a:r>
              <a:rPr lang="en-US" sz="4400" b="1" dirty="0">
                <a:solidFill>
                  <a:schemeClr val="accent5">
                    <a:lumMod val="50000"/>
                  </a:schemeClr>
                </a:solidFill>
                <a:latin typeface="Papyrus" panose="03070502060502030205" pitchFamily="66" charset="0"/>
              </a:rPr>
              <a:t>Contact Us!</a:t>
            </a:r>
          </a:p>
        </p:txBody>
      </p:sp>
      <p:sp>
        <p:nvSpPr>
          <p:cNvPr id="3" name="Content Placeholder 2">
            <a:extLst>
              <a:ext uri="{FF2B5EF4-FFF2-40B4-BE49-F238E27FC236}">
                <a16:creationId xmlns:a16="http://schemas.microsoft.com/office/drawing/2014/main" id="{5000DDE2-FE89-40CE-8833-7F454A986825}"/>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hlinkClick r:id="rId3"/>
              </a:rPr>
              <a:t>https://www.nativebreastfeedingwi.com/</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 Facebook and Twitter! </a:t>
            </a:r>
          </a:p>
          <a:p>
            <a:r>
              <a:rPr lang="en-US" dirty="0">
                <a:latin typeface="Arial" panose="020B0604020202020204" pitchFamily="34" charset="0"/>
                <a:cs typeface="Arial" panose="020B0604020202020204" pitchFamily="34" charset="0"/>
                <a:hlinkClick r:id="rId4"/>
              </a:rPr>
              <a:t>https://twitter.com/NBCofWisconsin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https://www.facebook.com/NativeBreastfeedingCoalitionofWisconsin/</a:t>
            </a:r>
            <a:endParaRPr lang="en-US" dirty="0">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07486F9B-4648-4A7D-81C9-97B314781D87}"/>
              </a:ext>
            </a:extLst>
          </p:cNvPr>
          <p:cNvSpPr txBox="1"/>
          <p:nvPr/>
        </p:nvSpPr>
        <p:spPr>
          <a:xfrm>
            <a:off x="1216152" y="4398264"/>
            <a:ext cx="3310128"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Cheri Nemec, RDN, CD, CLS, IBC</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Great Lakes Inter-Tribal Council, Inc.</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Lac du Flambeau, WI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hlinkClick r:id="rId6"/>
              </a:rPr>
              <a:t>www.glitc.org</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hlinkClick r:id="rId7"/>
              </a:rPr>
              <a:t>cnemec@glitc.org</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715-588-1020</a:t>
            </a:r>
            <a:endParaRPr lang="en-US" sz="1400" dirty="0"/>
          </a:p>
        </p:txBody>
      </p:sp>
      <p:sp>
        <p:nvSpPr>
          <p:cNvPr id="6" name="TextBox 5">
            <a:extLst>
              <a:ext uri="{FF2B5EF4-FFF2-40B4-BE49-F238E27FC236}">
                <a16:creationId xmlns:a16="http://schemas.microsoft.com/office/drawing/2014/main" id="{7FEB970C-94E5-43A5-953F-0D6AA1CD19B8}"/>
              </a:ext>
            </a:extLst>
          </p:cNvPr>
          <p:cNvSpPr txBox="1"/>
          <p:nvPr/>
        </p:nvSpPr>
        <p:spPr>
          <a:xfrm>
            <a:off x="4636008" y="4398264"/>
            <a:ext cx="3191256" cy="236988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Candi Cornelius, MSN, RN- Prenatal Care Coordinator</a:t>
            </a:r>
          </a:p>
          <a:p>
            <a:r>
              <a:rPr lang="en-US" sz="1400" dirty="0">
                <a:latin typeface="Arial" panose="020B0604020202020204" pitchFamily="34" charset="0"/>
                <a:cs typeface="Arial" panose="020B0604020202020204" pitchFamily="34" charset="0"/>
              </a:rPr>
              <a:t>Oneida Comprehensive Health Division</a:t>
            </a:r>
          </a:p>
          <a:p>
            <a:r>
              <a:rPr lang="en-US" sz="1400" dirty="0">
                <a:latin typeface="Arial" panose="020B0604020202020204" pitchFamily="34" charset="0"/>
                <a:cs typeface="Arial" panose="020B0604020202020204" pitchFamily="34" charset="0"/>
              </a:rPr>
              <a:t>Community Health Nursing • Population Based Programming</a:t>
            </a:r>
          </a:p>
          <a:p>
            <a:r>
              <a:rPr lang="en-US" sz="1400" dirty="0">
                <a:latin typeface="Arial" panose="020B0604020202020204" pitchFamily="34" charset="0"/>
                <a:cs typeface="Arial" panose="020B0604020202020204" pitchFamily="34" charset="0"/>
              </a:rPr>
              <a:t>office: 920.869.4940</a:t>
            </a:r>
          </a:p>
          <a:p>
            <a:r>
              <a:rPr lang="en-US" sz="1400" dirty="0">
                <a:latin typeface="Arial" panose="020B0604020202020204" pitchFamily="34" charset="0"/>
                <a:cs typeface="Arial" panose="020B0604020202020204" pitchFamily="34" charset="0"/>
              </a:rPr>
              <a:t>Oneida, WI 54155</a:t>
            </a:r>
          </a:p>
          <a:p>
            <a:r>
              <a:rPr lang="en-US" sz="1400" u="sng" dirty="0">
                <a:latin typeface="Arial" panose="020B0604020202020204" pitchFamily="34" charset="0"/>
                <a:cs typeface="Arial" panose="020B0604020202020204" pitchFamily="34" charset="0"/>
                <a:hlinkClick r:id="rId8"/>
              </a:rPr>
              <a:t>www.oneida-nsn.gov</a:t>
            </a:r>
            <a:r>
              <a:rPr lang="en-US" sz="1400" dirty="0">
                <a:latin typeface="Arial" panose="020B0604020202020204" pitchFamily="34" charset="0"/>
                <a:cs typeface="Arial" panose="020B0604020202020204" pitchFamily="34" charset="0"/>
              </a:rPr>
              <a:t> </a:t>
            </a:r>
            <a:r>
              <a:rPr lang="en-US" dirty="0"/>
              <a:t> </a:t>
            </a:r>
          </a:p>
          <a:p>
            <a:endParaRPr lang="en-US" dirty="0"/>
          </a:p>
        </p:txBody>
      </p:sp>
      <p:sp>
        <p:nvSpPr>
          <p:cNvPr id="7" name="TextBox 6">
            <a:extLst>
              <a:ext uri="{FF2B5EF4-FFF2-40B4-BE49-F238E27FC236}">
                <a16:creationId xmlns:a16="http://schemas.microsoft.com/office/drawing/2014/main" id="{459A1D70-8156-42B7-9A4C-C6A68AA094A0}"/>
              </a:ext>
            </a:extLst>
          </p:cNvPr>
          <p:cNvSpPr txBox="1"/>
          <p:nvPr/>
        </p:nvSpPr>
        <p:spPr>
          <a:xfrm>
            <a:off x="8200708" y="4398264"/>
            <a:ext cx="3413632" cy="215443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Jenny </a:t>
            </a:r>
            <a:r>
              <a:rPr lang="en-US" sz="1400" dirty="0" err="1">
                <a:latin typeface="Arial" panose="020B0604020202020204" pitchFamily="34" charset="0"/>
                <a:cs typeface="Arial" panose="020B0604020202020204" pitchFamily="34" charset="0"/>
              </a:rPr>
              <a:t>Bisonette</a:t>
            </a:r>
            <a:r>
              <a:rPr lang="en-US" sz="1400" dirty="0">
                <a:latin typeface="Arial" panose="020B0604020202020204" pitchFamily="34" charset="0"/>
                <a:cs typeface="Arial" panose="020B0604020202020204" pitchFamily="34" charset="0"/>
              </a:rPr>
              <a:t>, MSSW</a:t>
            </a:r>
          </a:p>
          <a:p>
            <a:r>
              <a:rPr lang="en-US" sz="1400" dirty="0">
                <a:latin typeface="Arial" panose="020B0604020202020204" pitchFamily="34" charset="0"/>
                <a:cs typeface="Arial" panose="020B0604020202020204" pitchFamily="34" charset="0"/>
              </a:rPr>
              <a:t>Program Coordinator</a:t>
            </a:r>
          </a:p>
          <a:p>
            <a:r>
              <a:rPr lang="en-US" sz="1400" dirty="0">
                <a:latin typeface="Arial" panose="020B0604020202020204" pitchFamily="34" charset="0"/>
                <a:cs typeface="Arial" panose="020B0604020202020204" pitchFamily="34" charset="0"/>
              </a:rPr>
              <a:t>Mino </a:t>
            </a:r>
            <a:r>
              <a:rPr lang="en-US" sz="1400" dirty="0" err="1">
                <a:latin typeface="Arial" panose="020B0604020202020204" pitchFamily="34" charset="0"/>
                <a:cs typeface="Arial" panose="020B0604020202020204" pitchFamily="34" charset="0"/>
              </a:rPr>
              <a:t>Maajisewin</a:t>
            </a:r>
            <a:r>
              <a:rPr lang="en-US" sz="1400" dirty="0">
                <a:latin typeface="Arial" panose="020B0604020202020204" pitchFamily="34" charset="0"/>
                <a:cs typeface="Arial" panose="020B0604020202020204" pitchFamily="34" charset="0"/>
              </a:rPr>
              <a:t> Home Visitation Program</a:t>
            </a:r>
          </a:p>
          <a:p>
            <a:r>
              <a:rPr lang="en-US" sz="1400" dirty="0">
                <a:latin typeface="Arial" panose="020B0604020202020204" pitchFamily="34" charset="0"/>
                <a:cs typeface="Arial" panose="020B0604020202020204" pitchFamily="34" charset="0"/>
              </a:rPr>
              <a:t>Hayward, WI 54843</a:t>
            </a:r>
          </a:p>
          <a:p>
            <a:r>
              <a:rPr lang="en-US" sz="1400" dirty="0">
                <a:latin typeface="Arial" panose="020B0604020202020204" pitchFamily="34" charset="0"/>
                <a:cs typeface="Arial" panose="020B0604020202020204" pitchFamily="34" charset="0"/>
              </a:rPr>
              <a:t>715-558-7734 (direct line)</a:t>
            </a:r>
          </a:p>
          <a:p>
            <a:r>
              <a:rPr lang="en-US" sz="1400" u="sng" dirty="0">
                <a:latin typeface="Arial" panose="020B0604020202020204" pitchFamily="34" charset="0"/>
                <a:cs typeface="Arial" panose="020B0604020202020204" pitchFamily="34" charset="0"/>
                <a:hlinkClick r:id="rId9"/>
              </a:rPr>
              <a:t>jenny.bisonette@lco-nsn.gov</a:t>
            </a:r>
            <a:endParaRPr lang="en-US" sz="1400" dirty="0">
              <a:latin typeface="Arial" panose="020B0604020202020204" pitchFamily="34" charset="0"/>
              <a:cs typeface="Arial" panose="020B0604020202020204" pitchFamily="34" charset="0"/>
            </a:endParaRPr>
          </a:p>
          <a:p>
            <a:r>
              <a:rPr lang="en-US" dirty="0"/>
              <a:t> </a:t>
            </a:r>
          </a:p>
          <a:p>
            <a:endParaRPr lang="en-US" dirty="0"/>
          </a:p>
        </p:txBody>
      </p:sp>
      <p:pic>
        <p:nvPicPr>
          <p:cNvPr id="8" name="Picture 7">
            <a:extLst>
              <a:ext uri="{FF2B5EF4-FFF2-40B4-BE49-F238E27FC236}">
                <a16:creationId xmlns:a16="http://schemas.microsoft.com/office/drawing/2014/main" id="{8311430F-45F2-459C-9E05-B5C65C8FA2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55567078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838200"/>
            <a:ext cx="7696200" cy="1143000"/>
          </a:xfrm>
        </p:spPr>
        <p:txBody>
          <a:bodyPr>
            <a:normAutofit/>
          </a:bodyPr>
          <a:lstStyle/>
          <a:p>
            <a:pPr algn="ctr"/>
            <a:r>
              <a:rPr lang="en-US" sz="5400" b="1" dirty="0">
                <a:solidFill>
                  <a:schemeClr val="accent5">
                    <a:lumMod val="50000"/>
                  </a:schemeClr>
                </a:solidFill>
                <a:latin typeface="Papyrus" panose="03070502060502030205" pitchFamily="66" charset="0"/>
              </a:rPr>
              <a:t>History</a:t>
            </a:r>
          </a:p>
        </p:txBody>
      </p:sp>
      <p:sp>
        <p:nvSpPr>
          <p:cNvPr id="3" name="Content Placeholder 2">
            <a:extLst>
              <a:ext uri="{FF2B5EF4-FFF2-40B4-BE49-F238E27FC236}">
                <a16:creationId xmlns:a16="http://schemas.microsoft.com/office/drawing/2014/main" id="{EFA48973-CE3B-463F-931A-A7DE33E9AAF8}"/>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Established in 2016 </a:t>
            </a:r>
          </a:p>
          <a:p>
            <a:r>
              <a:rPr lang="en-US" sz="2800" dirty="0">
                <a:latin typeface="Arial" panose="020B0604020202020204" pitchFamily="34" charset="0"/>
                <a:cs typeface="Arial" panose="020B0604020202020204" pitchFamily="34" charset="0"/>
              </a:rPr>
              <a:t>Advisory committee for grant program Breastfeeding: The Traditional Way</a:t>
            </a:r>
          </a:p>
          <a:p>
            <a:r>
              <a:rPr lang="en-US" sz="2800" dirty="0">
                <a:latin typeface="Arial" panose="020B0604020202020204" pitchFamily="34" charset="0"/>
                <a:cs typeface="Arial" panose="020B0604020202020204" pitchFamily="34" charset="0"/>
              </a:rPr>
              <a:t>Low breastfeeding duration rates in Tribal Communities in Wisconsin</a:t>
            </a:r>
          </a:p>
        </p:txBody>
      </p:sp>
      <p:pic>
        <p:nvPicPr>
          <p:cNvPr id="5" name="Picture 4">
            <a:extLst>
              <a:ext uri="{FF2B5EF4-FFF2-40B4-BE49-F238E27FC236}">
                <a16:creationId xmlns:a16="http://schemas.microsoft.com/office/drawing/2014/main" id="{F336F284-784E-4713-B562-0940F155C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20769230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4F65932-2376-48ED-8DE5-41CCD2EF4A0A}"/>
              </a:ext>
            </a:extLst>
          </p:cNvPr>
          <p:cNvSpPr>
            <a:spLocks noGrp="1"/>
          </p:cNvSpPr>
          <p:nvPr>
            <p:ph type="title"/>
          </p:nvPr>
        </p:nvSpPr>
        <p:spPr/>
        <p:txBody>
          <a:bodyPr/>
          <a:lstStyle/>
          <a:p>
            <a:endParaRPr lang="en-US"/>
          </a:p>
        </p:txBody>
      </p:sp>
      <p:sp>
        <p:nvSpPr>
          <p:cNvPr id="14" name="Text Placeholder 13">
            <a:extLst>
              <a:ext uri="{FF2B5EF4-FFF2-40B4-BE49-F238E27FC236}">
                <a16:creationId xmlns:a16="http://schemas.microsoft.com/office/drawing/2014/main" id="{5B052BD5-4F75-4645-8AD9-F565EE7F115B}"/>
              </a:ext>
            </a:extLst>
          </p:cNvPr>
          <p:cNvSpPr>
            <a:spLocks noGrp="1"/>
          </p:cNvSpPr>
          <p:nvPr>
            <p:ph type="body" idx="1"/>
          </p:nvPr>
        </p:nvSpPr>
        <p:spPr>
          <a:xfrm>
            <a:off x="2428875" y="1972703"/>
            <a:ext cx="3810000" cy="576262"/>
          </a:xfrm>
        </p:spPr>
        <p:txBody>
          <a:bodyPr/>
          <a:lstStyle/>
          <a:p>
            <a:r>
              <a:rPr lang="en-US" sz="3200" dirty="0">
                <a:latin typeface="Papyrus" panose="03070502060502030205" pitchFamily="66" charset="0"/>
              </a:rPr>
              <a:t>Mission Statement:</a:t>
            </a:r>
          </a:p>
        </p:txBody>
      </p:sp>
      <p:sp>
        <p:nvSpPr>
          <p:cNvPr id="16" name="Text Placeholder 15">
            <a:extLst>
              <a:ext uri="{FF2B5EF4-FFF2-40B4-BE49-F238E27FC236}">
                <a16:creationId xmlns:a16="http://schemas.microsoft.com/office/drawing/2014/main" id="{690C6D0D-E4EF-4C84-8E9C-019EC348DEDB}"/>
              </a:ext>
            </a:extLst>
          </p:cNvPr>
          <p:cNvSpPr>
            <a:spLocks noGrp="1"/>
          </p:cNvSpPr>
          <p:nvPr>
            <p:ph type="body" sz="half" idx="3"/>
          </p:nvPr>
        </p:nvSpPr>
        <p:spPr>
          <a:xfrm>
            <a:off x="7166957" y="1969475"/>
            <a:ext cx="4102803" cy="576262"/>
          </a:xfrm>
        </p:spPr>
        <p:txBody>
          <a:bodyPr/>
          <a:lstStyle/>
          <a:p>
            <a:r>
              <a:rPr lang="en-US" sz="3200" dirty="0">
                <a:latin typeface="Papyrus" panose="03070502060502030205" pitchFamily="66" charset="0"/>
              </a:rPr>
              <a:t>Vision Statement:</a:t>
            </a:r>
          </a:p>
        </p:txBody>
      </p:sp>
      <p:sp>
        <p:nvSpPr>
          <p:cNvPr id="15" name="Content Placeholder 14">
            <a:extLst>
              <a:ext uri="{FF2B5EF4-FFF2-40B4-BE49-F238E27FC236}">
                <a16:creationId xmlns:a16="http://schemas.microsoft.com/office/drawing/2014/main" id="{FE40B2F9-5046-4044-A515-FE03CD4F5C03}"/>
              </a:ext>
            </a:extLst>
          </p:cNvPr>
          <p:cNvSpPr>
            <a:spLocks noGrp="1"/>
          </p:cNvSpPr>
          <p:nvPr>
            <p:ph sz="quarter" idx="2"/>
          </p:nvPr>
        </p:nvSpPr>
        <p:spPr>
          <a:xfrm>
            <a:off x="2428874" y="2548966"/>
            <a:ext cx="4503231" cy="3354060"/>
          </a:xfrm>
        </p:spPr>
        <p:txBody>
          <a:bodyPr/>
          <a:lstStyle/>
          <a:p>
            <a:pPr marL="0" indent="0">
              <a:buNone/>
            </a:pPr>
            <a:r>
              <a:rPr lang="en-US" sz="2400" b="1" dirty="0">
                <a:latin typeface="Arial" panose="020B0604020202020204" pitchFamily="34" charset="0"/>
                <a:cs typeface="Arial" panose="020B0604020202020204" pitchFamily="34" charset="0"/>
              </a:rPr>
              <a:t>Strengthen and encourage the traditional practice of breastfeeding to improve the lives of women, babies, and families, for generations to come.</a:t>
            </a:r>
            <a:r>
              <a:rPr lang="en-US"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p>
        </p:txBody>
      </p:sp>
      <p:sp>
        <p:nvSpPr>
          <p:cNvPr id="17" name="Content Placeholder 16">
            <a:extLst>
              <a:ext uri="{FF2B5EF4-FFF2-40B4-BE49-F238E27FC236}">
                <a16:creationId xmlns:a16="http://schemas.microsoft.com/office/drawing/2014/main" id="{6A6800F2-BC9F-44BA-BDEE-8AEE92A9674A}"/>
              </a:ext>
            </a:extLst>
          </p:cNvPr>
          <p:cNvSpPr>
            <a:spLocks noGrp="1"/>
          </p:cNvSpPr>
          <p:nvPr>
            <p:ph sz="quarter" idx="4"/>
          </p:nvPr>
        </p:nvSpPr>
        <p:spPr/>
        <p:txBody>
          <a:bodyPr>
            <a:normAutofit/>
          </a:bodyPr>
          <a:lstStyle/>
          <a:p>
            <a:pPr marL="0" indent="0">
              <a:buNone/>
            </a:pPr>
            <a:r>
              <a:rPr lang="en-US" sz="2400" b="1" dirty="0">
                <a:latin typeface="Arial" panose="020B0604020202020204" pitchFamily="34" charset="0"/>
                <a:cs typeface="Arial" panose="020B0604020202020204" pitchFamily="34" charset="0"/>
              </a:rPr>
              <a:t>Native Communities support breastmilk as the first food to nourish our mind, body, and spirit.  </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AE3A2E2-B0CE-440B-9ED6-E3697672E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90812236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2DF63A-0BA4-43AF-AD01-3395CF13F87A}"/>
              </a:ext>
            </a:extLst>
          </p:cNvPr>
          <p:cNvSpPr>
            <a:spLocks noGrp="1"/>
          </p:cNvSpPr>
          <p:nvPr>
            <p:ph type="title"/>
          </p:nvPr>
        </p:nvSpPr>
        <p:spPr>
          <a:xfrm>
            <a:off x="2257762" y="1302697"/>
            <a:ext cx="2952750" cy="2382242"/>
          </a:xfrm>
        </p:spPr>
        <p:txBody>
          <a:bodyPr>
            <a:normAutofit/>
          </a:bodyPr>
          <a:lstStyle/>
          <a:p>
            <a:pPr algn="ctr"/>
            <a:r>
              <a:rPr lang="en-US" sz="4400" b="1" dirty="0">
                <a:solidFill>
                  <a:schemeClr val="accent1"/>
                </a:solidFill>
                <a:latin typeface="Papyrus" panose="03070502060502030205" pitchFamily="66" charset="0"/>
                <a:cs typeface="Arial" panose="020B0604020202020204" pitchFamily="34" charset="0"/>
              </a:rPr>
              <a:t>BTW Summary</a:t>
            </a:r>
          </a:p>
        </p:txBody>
      </p:sp>
      <p:sp>
        <p:nvSpPr>
          <p:cNvPr id="9" name="Content Placeholder 8">
            <a:extLst>
              <a:ext uri="{FF2B5EF4-FFF2-40B4-BE49-F238E27FC236}">
                <a16:creationId xmlns:a16="http://schemas.microsoft.com/office/drawing/2014/main" id="{0FDD0171-83B6-415C-9FCB-B5E09A703CD9}"/>
              </a:ext>
            </a:extLst>
          </p:cNvPr>
          <p:cNvSpPr>
            <a:spLocks noGrp="1"/>
          </p:cNvSpPr>
          <p:nvPr>
            <p:ph idx="1"/>
          </p:nvPr>
        </p:nvSpPr>
        <p:spPr>
          <a:xfrm>
            <a:off x="5256025" y="1446611"/>
            <a:ext cx="5570471" cy="4186093"/>
          </a:xfrm>
        </p:spPr>
        <p:txBody>
          <a:bodyPr anchor="ctr">
            <a:normAutofit fontScale="77500" lnSpcReduction="20000"/>
          </a:bodyPr>
          <a:lstStyle/>
          <a:p>
            <a:pPr marL="0" indent="0">
              <a:buNone/>
            </a:pPr>
            <a:r>
              <a:rPr lang="en-US" sz="2100" b="1" dirty="0">
                <a:latin typeface="Arial" panose="020B0604020202020204" pitchFamily="34" charset="0"/>
                <a:cs typeface="Arial" panose="020B0604020202020204" pitchFamily="34" charset="0"/>
              </a:rPr>
              <a:t>Program Goal: </a:t>
            </a:r>
            <a:r>
              <a:rPr lang="en-US" sz="2100" dirty="0">
                <a:latin typeface="Arial" panose="020B0604020202020204" pitchFamily="34" charset="0"/>
                <a:cs typeface="Arial" panose="020B0604020202020204" pitchFamily="34" charset="0"/>
              </a:rPr>
              <a:t>Increase breastfeeding duration rates over 3 year project span</a:t>
            </a:r>
          </a:p>
          <a:p>
            <a:pPr marL="0" indent="0">
              <a:buNone/>
            </a:pPr>
            <a:r>
              <a:rPr lang="en-US" sz="2100" b="1" dirty="0">
                <a:latin typeface="Arial" panose="020B0604020202020204" pitchFamily="34" charset="0"/>
                <a:cs typeface="Arial" panose="020B0604020202020204" pitchFamily="34" charset="0"/>
              </a:rPr>
              <a:t>Program Objectives:</a:t>
            </a:r>
          </a:p>
          <a:p>
            <a:pPr marL="685800" lvl="1" indent="-342900" algn="just"/>
            <a:r>
              <a:rPr lang="en-US" sz="2100" dirty="0">
                <a:latin typeface="Arial" panose="020B0604020202020204" pitchFamily="34" charset="0"/>
                <a:cs typeface="Arial" panose="020B0604020202020204" pitchFamily="34" charset="0"/>
              </a:rPr>
              <a:t>Increase the number of infants breastfed for 6 months by 6%</a:t>
            </a:r>
          </a:p>
          <a:p>
            <a:pPr marL="685800" lvl="1" indent="-342900" algn="just"/>
            <a:r>
              <a:rPr lang="en-US" sz="2100" dirty="0">
                <a:latin typeface="Arial" panose="020B0604020202020204" pitchFamily="34" charset="0"/>
                <a:cs typeface="Arial" panose="020B0604020202020204" pitchFamily="34" charset="0"/>
              </a:rPr>
              <a:t>Increase the number of infants breastfed for 1 year by 2%</a:t>
            </a:r>
            <a:endParaRPr lang="en-US" sz="2100" b="1" dirty="0">
              <a:latin typeface="Arial" panose="020B0604020202020204" pitchFamily="34" charset="0"/>
              <a:cs typeface="Arial" panose="020B0604020202020204" pitchFamily="34" charset="0"/>
            </a:endParaRPr>
          </a:p>
          <a:p>
            <a:pPr marL="0" indent="0">
              <a:buNone/>
            </a:pPr>
            <a:r>
              <a:rPr lang="en-US" sz="2100" b="1" dirty="0">
                <a:latin typeface="Arial" panose="020B0604020202020204" pitchFamily="34" charset="0"/>
                <a:cs typeface="Arial" panose="020B0604020202020204" pitchFamily="34" charset="0"/>
              </a:rPr>
              <a:t>Program Initiatives:</a:t>
            </a:r>
          </a:p>
          <a:p>
            <a:r>
              <a:rPr lang="en-US" sz="2100" dirty="0">
                <a:latin typeface="Arial" panose="020B0604020202020204" pitchFamily="34" charset="0"/>
                <a:cs typeface="Arial" panose="020B0604020202020204" pitchFamily="34" charset="0"/>
              </a:rPr>
              <a:t>Professional/paraprofessional Lactation Education (CLS)</a:t>
            </a:r>
          </a:p>
          <a:p>
            <a:r>
              <a:rPr lang="en-US" sz="2100" dirty="0">
                <a:latin typeface="Arial" panose="020B0604020202020204" pitchFamily="34" charset="0"/>
                <a:cs typeface="Arial" panose="020B0604020202020204" pitchFamily="34" charset="0"/>
              </a:rPr>
              <a:t>Community Breastfeeding Education</a:t>
            </a:r>
          </a:p>
          <a:p>
            <a:r>
              <a:rPr lang="en-US" sz="2100" dirty="0">
                <a:latin typeface="Arial" panose="020B0604020202020204" pitchFamily="34" charset="0"/>
                <a:cs typeface="Arial" panose="020B0604020202020204" pitchFamily="34" charset="0"/>
              </a:rPr>
              <a:t>Peer Breastfeeding Support/Support Groups</a:t>
            </a:r>
          </a:p>
          <a:p>
            <a:r>
              <a:rPr lang="en-US" sz="2100" dirty="0">
                <a:latin typeface="Arial" panose="020B0604020202020204" pitchFamily="34" charset="0"/>
                <a:cs typeface="Arial" panose="020B0604020202020204" pitchFamily="34" charset="0"/>
              </a:rPr>
              <a:t>Business Friendly Breastfeeding Support</a:t>
            </a:r>
          </a:p>
          <a:p>
            <a:r>
              <a:rPr lang="en-US" sz="2100" dirty="0">
                <a:latin typeface="Arial" panose="020B0604020202020204" pitchFamily="34" charset="0"/>
                <a:cs typeface="Arial" panose="020B0604020202020204" pitchFamily="34" charset="0"/>
              </a:rPr>
              <a:t>Culturally appropriate materials/media</a:t>
            </a:r>
          </a:p>
          <a:p>
            <a:pPr marL="0" indent="0">
              <a:buNone/>
            </a:pPr>
            <a:endParaRPr lang="en-US" dirty="0"/>
          </a:p>
        </p:txBody>
      </p:sp>
      <p:sp>
        <p:nvSpPr>
          <p:cNvPr id="7" name="Slide Number Placeholder 6">
            <a:extLst>
              <a:ext uri="{FF2B5EF4-FFF2-40B4-BE49-F238E27FC236}">
                <a16:creationId xmlns:a16="http://schemas.microsoft.com/office/drawing/2014/main" id="{3452ADDB-8098-4F7A-B351-35668C494304}"/>
              </a:ext>
            </a:extLst>
          </p:cNvPr>
          <p:cNvSpPr>
            <a:spLocks noGrp="1"/>
          </p:cNvSpPr>
          <p:nvPr>
            <p:ph type="sldNum" sz="quarter" idx="12"/>
          </p:nvPr>
        </p:nvSpPr>
        <p:spPr>
          <a:xfrm>
            <a:off x="7924800" y="6356351"/>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450"/>
              </a:spcAft>
            </a:pPr>
            <a:fld id="{CB01B28F-6495-4232-BCBE-EB78FA422010}" type="slidenum">
              <a:rPr lang="en-US" smtClean="0"/>
              <a:pPr>
                <a:spcAft>
                  <a:spcPts val="450"/>
                </a:spcAft>
              </a:pPr>
              <a:t>4</a:t>
            </a:fld>
            <a:endParaRPr lang="en-US" sz="788" dirty="0">
              <a:solidFill>
                <a:schemeClr val="tx1">
                  <a:alpha val="80000"/>
                </a:schemeClr>
              </a:solidFill>
            </a:endParaRPr>
          </a:p>
        </p:txBody>
      </p:sp>
      <p:pic>
        <p:nvPicPr>
          <p:cNvPr id="3" name="Picture 2">
            <a:extLst>
              <a:ext uri="{FF2B5EF4-FFF2-40B4-BE49-F238E27FC236}">
                <a16:creationId xmlns:a16="http://schemas.microsoft.com/office/drawing/2014/main" id="{030E80E1-8537-4732-8080-B7FAEF38B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419600"/>
            <a:ext cx="2249988" cy="670214"/>
          </a:xfrm>
          <a:prstGeom prst="rect">
            <a:avLst/>
          </a:prstGeom>
          <a:effectLst>
            <a:outerShdw blurRad="50800" dist="50800" dir="5400000" algn="ctr" rotWithShape="0">
              <a:schemeClr val="accent6">
                <a:lumMod val="50000"/>
              </a:schemeClr>
            </a:outerShdw>
          </a:effectLst>
        </p:spPr>
      </p:pic>
      <p:pic>
        <p:nvPicPr>
          <p:cNvPr id="6" name="Picture 5">
            <a:extLst>
              <a:ext uri="{FF2B5EF4-FFF2-40B4-BE49-F238E27FC236}">
                <a16:creationId xmlns:a16="http://schemas.microsoft.com/office/drawing/2014/main" id="{76EA86C3-A616-4DC8-8920-9297C3B29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custDataLst>
      <p:tags r:id="rId1"/>
    </p:custDataLst>
    <p:extLst>
      <p:ext uri="{BB962C8B-B14F-4D97-AF65-F5344CB8AC3E}">
        <p14:creationId xmlns:p14="http://schemas.microsoft.com/office/powerpoint/2010/main" val="327391817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5AFA-5241-43E0-B257-3B5CD484AD26}"/>
              </a:ext>
            </a:extLst>
          </p:cNvPr>
          <p:cNvSpPr>
            <a:spLocks noGrp="1"/>
          </p:cNvSpPr>
          <p:nvPr>
            <p:ph type="title"/>
          </p:nvPr>
        </p:nvSpPr>
        <p:spPr/>
        <p:txBody>
          <a:bodyPr>
            <a:noAutofit/>
          </a:bodyPr>
          <a:lstStyle/>
          <a:p>
            <a:r>
              <a:rPr lang="en-US" b="1" dirty="0">
                <a:solidFill>
                  <a:schemeClr val="accent5">
                    <a:lumMod val="50000"/>
                  </a:schemeClr>
                </a:solidFill>
                <a:latin typeface="Papyrus" panose="03070502060502030205" pitchFamily="66" charset="0"/>
              </a:rPr>
              <a:t>Healthy Wisconsin Leadership Institute-Community Teams Program</a:t>
            </a:r>
          </a:p>
        </p:txBody>
      </p:sp>
      <p:sp>
        <p:nvSpPr>
          <p:cNvPr id="3" name="Content Placeholder 2">
            <a:extLst>
              <a:ext uri="{FF2B5EF4-FFF2-40B4-BE49-F238E27FC236}">
                <a16:creationId xmlns:a16="http://schemas.microsoft.com/office/drawing/2014/main" id="{42E547C8-6EEF-4648-AE7B-DD4F8A7ED0BE}"/>
              </a:ext>
            </a:extLst>
          </p:cNvPr>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Gain skills in engaging the community, determining root causes and issues, creating sustainability plan, build strong multi-sector partnerships</a:t>
            </a:r>
          </a:p>
          <a:p>
            <a:r>
              <a:rPr lang="en-US" sz="2000" dirty="0">
                <a:latin typeface="Arial" panose="020B0604020202020204" pitchFamily="34" charset="0"/>
                <a:cs typeface="Arial" panose="020B0604020202020204" pitchFamily="34" charset="0"/>
              </a:rPr>
              <a:t>Communicating our message with 27-9-3 statements</a:t>
            </a:r>
          </a:p>
          <a:p>
            <a:r>
              <a:rPr lang="en-US" sz="2000" dirty="0">
                <a:latin typeface="Arial" panose="020B0604020202020204" pitchFamily="34" charset="0"/>
                <a:cs typeface="Arial" panose="020B0604020202020204" pitchFamily="34" charset="0"/>
              </a:rPr>
              <a:t>Develop value proposition and coalition charter</a:t>
            </a:r>
          </a:p>
          <a:p>
            <a:r>
              <a:rPr lang="en-US" sz="2000" dirty="0">
                <a:latin typeface="Arial" panose="020B0604020202020204" pitchFamily="34" charset="0"/>
                <a:cs typeface="Arial" panose="020B0604020202020204" pitchFamily="34" charset="0"/>
              </a:rPr>
              <a:t>Tell our story (in progress)</a:t>
            </a:r>
          </a:p>
          <a:p>
            <a:r>
              <a:rPr lang="en-US" sz="2000" dirty="0">
                <a:latin typeface="Arial" panose="020B0604020202020204" pitchFamily="34" charset="0"/>
                <a:cs typeface="Arial" panose="020B0604020202020204" pitchFamily="34" charset="0"/>
                <a:hlinkClick r:id="rId3"/>
              </a:rPr>
              <a:t>https://www.youtube.com/</a:t>
            </a:r>
            <a:r>
              <a:rPr lang="en-US" dirty="0">
                <a:hlinkClick r:id="rId3"/>
              </a:rPr>
              <a:t>watch?v=os-YFzDYmzM</a:t>
            </a:r>
            <a:endParaRPr lang="en-US" dirty="0"/>
          </a:p>
          <a:p>
            <a:endParaRPr lang="en-US" dirty="0"/>
          </a:p>
        </p:txBody>
      </p:sp>
      <p:pic>
        <p:nvPicPr>
          <p:cNvPr id="5" name="Picture 4">
            <a:extLst>
              <a:ext uri="{FF2B5EF4-FFF2-40B4-BE49-F238E27FC236}">
                <a16:creationId xmlns:a16="http://schemas.microsoft.com/office/drawing/2014/main" id="{FF58A06C-3491-47F8-8A39-F5A740A1C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41396875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913" y="624110"/>
            <a:ext cx="9922700" cy="1280890"/>
          </a:xfrm>
        </p:spPr>
        <p:txBody>
          <a:bodyPr>
            <a:noAutofit/>
          </a:bodyPr>
          <a:lstStyle/>
          <a:p>
            <a:pPr algn="ctr"/>
            <a:r>
              <a:rPr lang="en-US" sz="4400" b="1" dirty="0">
                <a:solidFill>
                  <a:schemeClr val="accent5">
                    <a:lumMod val="50000"/>
                  </a:schemeClr>
                </a:solidFill>
                <a:latin typeface="Papyrus" panose="03070502060502030205" pitchFamily="66" charset="0"/>
              </a:rPr>
              <a:t>Tribal Resolution</a:t>
            </a:r>
          </a:p>
        </p:txBody>
      </p:sp>
      <p:sp>
        <p:nvSpPr>
          <p:cNvPr id="5" name="Content Placeholder 4"/>
          <p:cNvSpPr>
            <a:spLocks noGrp="1"/>
          </p:cNvSpPr>
          <p:nvPr>
            <p:ph idx="1"/>
          </p:nvPr>
        </p:nvSpPr>
        <p:spPr>
          <a:xfrm>
            <a:off x="2085563" y="2798029"/>
            <a:ext cx="8915400" cy="3777622"/>
          </a:xfrm>
        </p:spPr>
        <p:txBody>
          <a:bodyPr>
            <a:normAutofit/>
          </a:bodyPr>
          <a:lstStyle/>
          <a:p>
            <a:r>
              <a:rPr lang="en-US" sz="2400" dirty="0">
                <a:latin typeface="Arial" panose="020B0604020202020204" pitchFamily="34" charset="0"/>
                <a:cs typeface="Arial" panose="020B0604020202020204" pitchFamily="34" charset="0"/>
              </a:rPr>
              <a:t>Identified tribal resolution as action plan</a:t>
            </a:r>
          </a:p>
          <a:p>
            <a:r>
              <a:rPr lang="en-US" sz="2400" dirty="0">
                <a:latin typeface="Arial" panose="020B0604020202020204" pitchFamily="34" charset="0"/>
                <a:cs typeface="Arial" panose="020B0604020202020204" pitchFamily="34" charset="0"/>
              </a:rPr>
              <a:t>Goal to present in 3 tribes by Dec. 2019</a:t>
            </a:r>
          </a:p>
          <a:p>
            <a:r>
              <a:rPr lang="en-US" sz="2400" dirty="0">
                <a:latin typeface="Arial" panose="020B0604020202020204" pitchFamily="34" charset="0"/>
                <a:cs typeface="Arial" panose="020B0604020202020204" pitchFamily="34" charset="0"/>
              </a:rPr>
              <a:t>Goal to pass in 1 tribe by Dec. 2019</a:t>
            </a:r>
          </a:p>
          <a:p>
            <a:r>
              <a:rPr lang="en-US" sz="2400" dirty="0">
                <a:latin typeface="Arial" panose="020B0604020202020204" pitchFamily="34" charset="0"/>
                <a:cs typeface="Arial" panose="020B0604020202020204" pitchFamily="34" charset="0"/>
              </a:rPr>
              <a:t>Created toolkit including letter of support, template presentation of </a:t>
            </a:r>
            <a:r>
              <a:rPr lang="en-US" sz="2400" dirty="0" err="1">
                <a:latin typeface="Arial" panose="020B0604020202020204" pitchFamily="34" charset="0"/>
                <a:cs typeface="Arial" panose="020B0604020202020204" pitchFamily="34" charset="0"/>
              </a:rPr>
              <a:t>issue,handouts</a:t>
            </a:r>
            <a:r>
              <a:rPr lang="en-US" sz="2400" dirty="0">
                <a:latin typeface="Arial" panose="020B0604020202020204" pitchFamily="34" charset="0"/>
                <a:cs typeface="Arial" panose="020B0604020202020204" pitchFamily="34" charset="0"/>
              </a:rPr>
              <a:t>, and resolution templates</a:t>
            </a:r>
          </a:p>
        </p:txBody>
      </p:sp>
      <p:pic>
        <p:nvPicPr>
          <p:cNvPr id="4" name="Picture 3" descr="A close up of text on a white background&#10;&#10;Description generated with very high confidence">
            <a:extLst>
              <a:ext uri="{FF2B5EF4-FFF2-40B4-BE49-F238E27FC236}">
                <a16:creationId xmlns:a16="http://schemas.microsoft.com/office/drawing/2014/main" id="{EA3BA826-2F08-4715-B830-FBCCA51A8518}"/>
              </a:ext>
            </a:extLst>
          </p:cNvPr>
          <p:cNvPicPr>
            <a:picLocks noChangeAspect="1"/>
          </p:cNvPicPr>
          <p:nvPr/>
        </p:nvPicPr>
        <p:blipFill>
          <a:blip r:embed="rId3"/>
          <a:stretch>
            <a:fillRect/>
          </a:stretch>
        </p:blipFill>
        <p:spPr>
          <a:xfrm rot="5400000">
            <a:off x="8561261" y="820961"/>
            <a:ext cx="2997199" cy="2247900"/>
          </a:xfrm>
          <a:prstGeom prst="rect">
            <a:avLst/>
          </a:prstGeom>
        </p:spPr>
      </p:pic>
      <p:sp>
        <p:nvSpPr>
          <p:cNvPr id="3" name="Arrow: Right 2">
            <a:extLst>
              <a:ext uri="{FF2B5EF4-FFF2-40B4-BE49-F238E27FC236}">
                <a16:creationId xmlns:a16="http://schemas.microsoft.com/office/drawing/2014/main" id="{6A58516D-44D5-4940-B9A6-1E14C7B6D6F7}"/>
              </a:ext>
            </a:extLst>
          </p:cNvPr>
          <p:cNvSpPr/>
          <p:nvPr/>
        </p:nvSpPr>
        <p:spPr>
          <a:xfrm>
            <a:off x="6969950" y="1511773"/>
            <a:ext cx="22479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Passed in 3 tribes!</a:t>
            </a:r>
          </a:p>
        </p:txBody>
      </p:sp>
      <p:pic>
        <p:nvPicPr>
          <p:cNvPr id="7" name="Picture 6">
            <a:extLst>
              <a:ext uri="{FF2B5EF4-FFF2-40B4-BE49-F238E27FC236}">
                <a16:creationId xmlns:a16="http://schemas.microsoft.com/office/drawing/2014/main" id="{C037A62F-14EC-4189-A0F5-467812DC7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06859328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F33A-DCAC-4348-B745-C459E69D7D27}"/>
              </a:ext>
            </a:extLst>
          </p:cNvPr>
          <p:cNvSpPr>
            <a:spLocks noGrp="1"/>
          </p:cNvSpPr>
          <p:nvPr>
            <p:ph type="title"/>
          </p:nvPr>
        </p:nvSpPr>
        <p:spPr>
          <a:xfrm>
            <a:off x="2743200" y="533400"/>
            <a:ext cx="7010400" cy="685800"/>
          </a:xfrm>
        </p:spPr>
        <p:txBody>
          <a:bodyPr>
            <a:noAutofit/>
          </a:bodyPr>
          <a:lstStyle/>
          <a:p>
            <a:pPr algn="ctr"/>
            <a:r>
              <a:rPr lang="en-US" sz="4400" b="1" dirty="0">
                <a:solidFill>
                  <a:schemeClr val="accent5">
                    <a:lumMod val="50000"/>
                  </a:schemeClr>
                </a:solidFill>
                <a:latin typeface="Papyrus" panose="03070502060502030205" pitchFamily="66" charset="0"/>
              </a:rPr>
              <a:t>Breastfeeding Survey</a:t>
            </a:r>
          </a:p>
        </p:txBody>
      </p:sp>
      <p:sp>
        <p:nvSpPr>
          <p:cNvPr id="5" name="Text Placeholder 4">
            <a:extLst>
              <a:ext uri="{FF2B5EF4-FFF2-40B4-BE49-F238E27FC236}">
                <a16:creationId xmlns:a16="http://schemas.microsoft.com/office/drawing/2014/main" id="{187845E1-08E3-4F1D-BB6E-3F31BCA6355F}"/>
              </a:ext>
            </a:extLst>
          </p:cNvPr>
          <p:cNvSpPr>
            <a:spLocks noGrp="1"/>
          </p:cNvSpPr>
          <p:nvPr>
            <p:ph type="body" idx="2"/>
          </p:nvPr>
        </p:nvSpPr>
        <p:spPr>
          <a:xfrm>
            <a:off x="2255520" y="1624584"/>
            <a:ext cx="3124200" cy="4812792"/>
          </a:xfrm>
        </p:spPr>
        <p:txBody>
          <a:bodyPr>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218 valid surveys-represented 7-8% of actual births of Native children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90% breastfed at least once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21% offered formula at birth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37.8% breastfed for 6 month or longer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50% had help from a lactation consultant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One-fifth reported using traditional medicines/herbal remedies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Milk supply reported as top reason for deciding to stop breastfeeding</a:t>
            </a:r>
          </a:p>
        </p:txBody>
      </p:sp>
      <p:pic>
        <p:nvPicPr>
          <p:cNvPr id="4" name="Content Placeholder 3">
            <a:extLst>
              <a:ext uri="{FF2B5EF4-FFF2-40B4-BE49-F238E27FC236}">
                <a16:creationId xmlns:a16="http://schemas.microsoft.com/office/drawing/2014/main" id="{FBD0C359-694F-42BC-9966-1015B7B68197}"/>
              </a:ext>
            </a:extLst>
          </p:cNvPr>
          <p:cNvPicPr>
            <a:picLocks noGrp="1" noChangeAspect="1"/>
          </p:cNvPicPr>
          <p:nvPr>
            <p:ph sz="half" idx="1"/>
          </p:nvPr>
        </p:nvPicPr>
        <p:blipFill>
          <a:blip r:embed="rId3"/>
          <a:stretch>
            <a:fillRect/>
          </a:stretch>
        </p:blipFill>
        <p:spPr>
          <a:xfrm>
            <a:off x="5791200" y="2038802"/>
            <a:ext cx="4495800" cy="2627996"/>
          </a:xfrm>
          <a:prstGeom prst="rect">
            <a:avLst/>
          </a:prstGeom>
        </p:spPr>
      </p:pic>
      <p:pic>
        <p:nvPicPr>
          <p:cNvPr id="7" name="Picture 6">
            <a:extLst>
              <a:ext uri="{FF2B5EF4-FFF2-40B4-BE49-F238E27FC236}">
                <a16:creationId xmlns:a16="http://schemas.microsoft.com/office/drawing/2014/main" id="{2000C641-E78E-4CF8-95FA-F26BEB4FC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24742683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D4F8-51C0-4DAD-8C8D-B51608A78478}"/>
              </a:ext>
            </a:extLst>
          </p:cNvPr>
          <p:cNvSpPr>
            <a:spLocks noGrp="1"/>
          </p:cNvSpPr>
          <p:nvPr>
            <p:ph type="title"/>
          </p:nvPr>
        </p:nvSpPr>
        <p:spPr>
          <a:xfrm>
            <a:off x="1673352" y="624110"/>
            <a:ext cx="9831259" cy="1280890"/>
          </a:xfrm>
        </p:spPr>
        <p:txBody>
          <a:bodyPr>
            <a:normAutofit/>
          </a:bodyPr>
          <a:lstStyle/>
          <a:p>
            <a:r>
              <a:rPr lang="en-US" sz="4400" b="1" dirty="0">
                <a:solidFill>
                  <a:schemeClr val="accent5">
                    <a:lumMod val="50000"/>
                  </a:schemeClr>
                </a:solidFill>
                <a:latin typeface="Papyrus" panose="03070502060502030205" pitchFamily="66" charset="0"/>
                <a:cs typeface="Arial" panose="020B0604020202020204" pitchFamily="34" charset="0"/>
              </a:rPr>
              <a:t>Community Education Events</a:t>
            </a:r>
          </a:p>
        </p:txBody>
      </p:sp>
      <p:sp>
        <p:nvSpPr>
          <p:cNvPr id="6" name="Slide Number Placeholder 5">
            <a:extLst>
              <a:ext uri="{FF2B5EF4-FFF2-40B4-BE49-F238E27FC236}">
                <a16:creationId xmlns:a16="http://schemas.microsoft.com/office/drawing/2014/main" id="{1C4AF82B-7F14-48DB-A391-CFA1D3D637FC}"/>
              </a:ext>
            </a:extLst>
          </p:cNvPr>
          <p:cNvSpPr>
            <a:spLocks noGrp="1"/>
          </p:cNvSpPr>
          <p:nvPr>
            <p:ph type="sldNum" sz="quarter" idx="12"/>
          </p:nvPr>
        </p:nvSpPr>
        <p:spPr>
          <a:xfrm>
            <a:off x="1524000" y="0"/>
            <a:ext cx="762000" cy="6858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01B28F-6495-4232-BCBE-EB78FA422010}" type="slidenum">
              <a:rPr lang="en-US" smtClean="0"/>
              <a:pPr/>
              <a:t>8</a:t>
            </a:fld>
            <a:endParaRPr lang="en-US" dirty="0"/>
          </a:p>
        </p:txBody>
      </p:sp>
      <p:pic>
        <p:nvPicPr>
          <p:cNvPr id="8" name="Content Placeholder 7" descr="A group of people preparing food in a kitchen&#10;&#10;Description automatically generated">
            <a:extLst>
              <a:ext uri="{FF2B5EF4-FFF2-40B4-BE49-F238E27FC236}">
                <a16:creationId xmlns:a16="http://schemas.microsoft.com/office/drawing/2014/main" id="{3F74EA03-2EA2-4FDE-B977-29F7F5F4388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1931988"/>
            <a:ext cx="2266950" cy="3263900"/>
          </a:xfrm>
        </p:spPr>
      </p:pic>
      <p:pic>
        <p:nvPicPr>
          <p:cNvPr id="10" name="Picture 9" descr="A tray of food on a table&#10;&#10;Description automatically generated">
            <a:extLst>
              <a:ext uri="{FF2B5EF4-FFF2-40B4-BE49-F238E27FC236}">
                <a16:creationId xmlns:a16="http://schemas.microsoft.com/office/drawing/2014/main" id="{1349B8A9-79E0-4EF6-91D3-6BDD7F2A4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625" y="1932572"/>
            <a:ext cx="2646760" cy="3263504"/>
          </a:xfrm>
          <a:prstGeom prst="rect">
            <a:avLst/>
          </a:prstGeom>
        </p:spPr>
      </p:pic>
      <p:pic>
        <p:nvPicPr>
          <p:cNvPr id="11" name="Picture 10">
            <a:extLst>
              <a:ext uri="{FF2B5EF4-FFF2-40B4-BE49-F238E27FC236}">
                <a16:creationId xmlns:a16="http://schemas.microsoft.com/office/drawing/2014/main" id="{83FD0656-F963-4AC7-87C9-16F762A5B623}"/>
              </a:ext>
            </a:extLst>
          </p:cNvPr>
          <p:cNvPicPr>
            <a:picLocks noChangeAspect="1"/>
          </p:cNvPicPr>
          <p:nvPr/>
        </p:nvPicPr>
        <p:blipFill>
          <a:blip r:embed="rId5"/>
          <a:stretch>
            <a:fillRect/>
          </a:stretch>
        </p:blipFill>
        <p:spPr>
          <a:xfrm>
            <a:off x="8077200" y="1776985"/>
            <a:ext cx="2057400" cy="3419092"/>
          </a:xfrm>
          <a:prstGeom prst="rect">
            <a:avLst/>
          </a:prstGeom>
        </p:spPr>
      </p:pic>
      <p:pic>
        <p:nvPicPr>
          <p:cNvPr id="7" name="Picture 6">
            <a:extLst>
              <a:ext uri="{FF2B5EF4-FFF2-40B4-BE49-F238E27FC236}">
                <a16:creationId xmlns:a16="http://schemas.microsoft.com/office/drawing/2014/main" id="{183C7851-B7DF-4120-8CC7-96A3B2869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42218350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9E92-7247-48D5-92BC-E1930CAF1734}"/>
              </a:ext>
            </a:extLst>
          </p:cNvPr>
          <p:cNvSpPr>
            <a:spLocks noGrp="1"/>
          </p:cNvSpPr>
          <p:nvPr>
            <p:ph type="title"/>
          </p:nvPr>
        </p:nvSpPr>
        <p:spPr>
          <a:xfrm>
            <a:off x="1600200" y="633984"/>
            <a:ext cx="8915400" cy="1143000"/>
          </a:xfrm>
        </p:spPr>
        <p:txBody>
          <a:bodyPr>
            <a:noAutofit/>
          </a:bodyPr>
          <a:lstStyle/>
          <a:p>
            <a:r>
              <a:rPr lang="en-US" sz="4400" b="1" dirty="0">
                <a:solidFill>
                  <a:schemeClr val="accent5">
                    <a:lumMod val="50000"/>
                  </a:schemeClr>
                </a:solidFill>
                <a:latin typeface="Papyrus" panose="03070502060502030205" pitchFamily="66" charset="0"/>
              </a:rPr>
              <a:t>Breastfeeding Support at Public Events</a:t>
            </a:r>
          </a:p>
        </p:txBody>
      </p:sp>
      <p:sp>
        <p:nvSpPr>
          <p:cNvPr id="3" name="Content Placeholder 2">
            <a:extLst>
              <a:ext uri="{FF2B5EF4-FFF2-40B4-BE49-F238E27FC236}">
                <a16:creationId xmlns:a16="http://schemas.microsoft.com/office/drawing/2014/main" id="{B931A4DE-BC1B-438C-B4E2-24684047279D}"/>
              </a:ext>
            </a:extLst>
          </p:cNvPr>
          <p:cNvSpPr>
            <a:spLocks noGrp="1"/>
          </p:cNvSpPr>
          <p:nvPr>
            <p:ph idx="1"/>
          </p:nvPr>
        </p:nvSpPr>
        <p:spPr/>
        <p:txBody>
          <a:bodyPr/>
          <a:lstStyle/>
          <a:p>
            <a:r>
              <a:rPr lang="en-US" sz="2000" dirty="0">
                <a:latin typeface="Arial" panose="020B0604020202020204" pitchFamily="34" charset="0"/>
                <a:cs typeface="Arial" panose="020B0604020202020204" pitchFamily="34" charset="0"/>
              </a:rPr>
              <a:t>Pow wows, health fairs, ceremonies</a:t>
            </a:r>
          </a:p>
          <a:p>
            <a:r>
              <a:rPr lang="en-US" sz="2000" dirty="0">
                <a:latin typeface="Arial" panose="020B0604020202020204" pitchFamily="34" charset="0"/>
                <a:cs typeface="Arial" panose="020B0604020202020204" pitchFamily="34" charset="0"/>
              </a:rPr>
              <a:t>Provide assistance to purchase tents, fans, chairs, changing station</a:t>
            </a:r>
          </a:p>
          <a:p>
            <a:endParaRPr lang="en-US" dirty="0"/>
          </a:p>
        </p:txBody>
      </p:sp>
      <p:pic>
        <p:nvPicPr>
          <p:cNvPr id="4" name="Picture 3">
            <a:extLst>
              <a:ext uri="{FF2B5EF4-FFF2-40B4-BE49-F238E27FC236}">
                <a16:creationId xmlns:a16="http://schemas.microsoft.com/office/drawing/2014/main" id="{1862F0AB-5322-4F12-9653-39C44E81A5A6}"/>
              </a:ext>
            </a:extLst>
          </p:cNvPr>
          <p:cNvPicPr/>
          <p:nvPr/>
        </p:nvPicPr>
        <p:blipFill>
          <a:blip r:embed="rId3"/>
          <a:stretch>
            <a:fillRect/>
          </a:stretch>
        </p:blipFill>
        <p:spPr>
          <a:xfrm>
            <a:off x="2971800" y="3505200"/>
            <a:ext cx="5486400" cy="1905000"/>
          </a:xfrm>
          <a:prstGeom prst="rect">
            <a:avLst/>
          </a:prstGeom>
        </p:spPr>
      </p:pic>
      <p:pic>
        <p:nvPicPr>
          <p:cNvPr id="6" name="Picture 5">
            <a:extLst>
              <a:ext uri="{FF2B5EF4-FFF2-40B4-BE49-F238E27FC236}">
                <a16:creationId xmlns:a16="http://schemas.microsoft.com/office/drawing/2014/main" id="{3A7418F1-BE2C-40C6-81AF-EBB3380AF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612" y="0"/>
            <a:ext cx="687388" cy="6858000"/>
          </a:xfrm>
          <a:prstGeom prst="rect">
            <a:avLst/>
          </a:prstGeom>
        </p:spPr>
      </p:pic>
    </p:spTree>
    <p:extLst>
      <p:ext uri="{BB962C8B-B14F-4D97-AF65-F5344CB8AC3E}">
        <p14:creationId xmlns:p14="http://schemas.microsoft.com/office/powerpoint/2010/main" val="347012906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sp">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44</TotalTime>
  <Words>885</Words>
  <Application>Microsoft Office PowerPoint</Application>
  <PresentationFormat>Widescreen</PresentationFormat>
  <Paragraphs>150</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Papyrus</vt:lpstr>
      <vt:lpstr>Wingdings 3</vt:lpstr>
      <vt:lpstr>Wisp</vt:lpstr>
      <vt:lpstr>Native Breastfeeding Coalition of Wisconsin</vt:lpstr>
      <vt:lpstr>History</vt:lpstr>
      <vt:lpstr>PowerPoint Presentation</vt:lpstr>
      <vt:lpstr>BTW Summary</vt:lpstr>
      <vt:lpstr>Healthy Wisconsin Leadership Institute-Community Teams Program</vt:lpstr>
      <vt:lpstr>Tribal Resolution</vt:lpstr>
      <vt:lpstr>Breastfeeding Survey</vt:lpstr>
      <vt:lpstr>Community Education Events</vt:lpstr>
      <vt:lpstr>Breastfeeding Support at Public Events</vt:lpstr>
      <vt:lpstr>Native Specific Materials</vt:lpstr>
      <vt:lpstr>Breastfeeding is Healing</vt:lpstr>
      <vt:lpstr>PowerPoint Presentation</vt:lpstr>
      <vt:lpstr>Indigenous Breastfeeding Counselor Training</vt:lpstr>
      <vt:lpstr>Breastfeeding Friendly Worksite Efforts</vt:lpstr>
      <vt:lpstr>BTW Outcomes</vt:lpstr>
      <vt:lpstr>Breastfeeding Duration Rates</vt:lpstr>
      <vt:lpstr>Best Practices</vt:lpstr>
      <vt:lpstr>Future Plans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 Nemec</dc:creator>
  <cp:lastModifiedBy>Cheri Nemec</cp:lastModifiedBy>
  <cp:revision>6</cp:revision>
  <dcterms:created xsi:type="dcterms:W3CDTF">2019-09-23T14:01:05Z</dcterms:created>
  <dcterms:modified xsi:type="dcterms:W3CDTF">2019-09-23T14:45:43Z</dcterms:modified>
</cp:coreProperties>
</file>